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Robo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Char char="●"/>
              <a:defRPr sz="1800">
                <a:solidFill>
                  <a:schemeClr val="lt2"/>
                </a:solidFill>
              </a:defRPr>
            </a:lvl1pPr>
            <a:lvl2pPr lvl="1">
              <a:lnSpc>
                <a:spcPct val="115000"/>
              </a:lnSpc>
              <a:spcBef>
                <a:spcPts val="0"/>
              </a:spcBef>
              <a:spcAft>
                <a:spcPts val="1600"/>
              </a:spcAft>
              <a:buClr>
                <a:schemeClr val="lt2"/>
              </a:buClr>
              <a:buChar char="○"/>
              <a:defRPr>
                <a:solidFill>
                  <a:schemeClr val="lt2"/>
                </a:solidFill>
              </a:defRPr>
            </a:lvl2pPr>
            <a:lvl3pPr lvl="2">
              <a:lnSpc>
                <a:spcPct val="115000"/>
              </a:lnSpc>
              <a:spcBef>
                <a:spcPts val="0"/>
              </a:spcBef>
              <a:spcAft>
                <a:spcPts val="1600"/>
              </a:spcAft>
              <a:buClr>
                <a:schemeClr val="lt2"/>
              </a:buClr>
              <a:buChar char="■"/>
              <a:defRPr>
                <a:solidFill>
                  <a:schemeClr val="lt2"/>
                </a:solidFill>
              </a:defRPr>
            </a:lvl3pPr>
            <a:lvl4pPr lvl="3">
              <a:lnSpc>
                <a:spcPct val="115000"/>
              </a:lnSpc>
              <a:spcBef>
                <a:spcPts val="0"/>
              </a:spcBef>
              <a:spcAft>
                <a:spcPts val="1600"/>
              </a:spcAft>
              <a:buClr>
                <a:schemeClr val="lt2"/>
              </a:buClr>
              <a:buChar char="●"/>
              <a:defRPr>
                <a:solidFill>
                  <a:schemeClr val="lt2"/>
                </a:solidFill>
              </a:defRPr>
            </a:lvl4pPr>
            <a:lvl5pPr lvl="4">
              <a:lnSpc>
                <a:spcPct val="115000"/>
              </a:lnSpc>
              <a:spcBef>
                <a:spcPts val="0"/>
              </a:spcBef>
              <a:spcAft>
                <a:spcPts val="1600"/>
              </a:spcAft>
              <a:buClr>
                <a:schemeClr val="lt2"/>
              </a:buClr>
              <a:buChar char="○"/>
              <a:defRPr>
                <a:solidFill>
                  <a:schemeClr val="lt2"/>
                </a:solidFill>
              </a:defRPr>
            </a:lvl5pPr>
            <a:lvl6pPr lvl="5">
              <a:lnSpc>
                <a:spcPct val="115000"/>
              </a:lnSpc>
              <a:spcBef>
                <a:spcPts val="0"/>
              </a:spcBef>
              <a:spcAft>
                <a:spcPts val="1600"/>
              </a:spcAft>
              <a:buClr>
                <a:schemeClr val="lt2"/>
              </a:buClr>
              <a:buChar char="■"/>
              <a:defRPr>
                <a:solidFill>
                  <a:schemeClr val="lt2"/>
                </a:solidFill>
              </a:defRPr>
            </a:lvl6pPr>
            <a:lvl7pPr lvl="6">
              <a:lnSpc>
                <a:spcPct val="115000"/>
              </a:lnSpc>
              <a:spcBef>
                <a:spcPts val="0"/>
              </a:spcBef>
              <a:spcAft>
                <a:spcPts val="1600"/>
              </a:spcAft>
              <a:buClr>
                <a:schemeClr val="lt2"/>
              </a:buClr>
              <a:buChar char="●"/>
              <a:defRPr>
                <a:solidFill>
                  <a:schemeClr val="lt2"/>
                </a:solidFill>
              </a:defRPr>
            </a:lvl7pPr>
            <a:lvl8pPr lvl="7">
              <a:lnSpc>
                <a:spcPct val="115000"/>
              </a:lnSpc>
              <a:spcBef>
                <a:spcPts val="0"/>
              </a:spcBef>
              <a:spcAft>
                <a:spcPts val="1600"/>
              </a:spcAft>
              <a:buClr>
                <a:schemeClr val="lt2"/>
              </a:buClr>
              <a:buChar char="○"/>
              <a:defRPr>
                <a:solidFill>
                  <a:schemeClr val="lt2"/>
                </a:solidFill>
              </a:defRPr>
            </a:lvl8pPr>
            <a:lvl9pPr lvl="8">
              <a:lnSpc>
                <a:spcPct val="115000"/>
              </a:lnSpc>
              <a:spcBef>
                <a:spcPts val="0"/>
              </a:spcBef>
              <a:spcAft>
                <a:spcPts val="1600"/>
              </a:spcAft>
              <a:buClr>
                <a:schemeClr val="lt2"/>
              </a:buClr>
              <a:buChar cha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The Great Schism</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sz="1800"/>
              <a:t>By:Eric Martinez</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nvSpPr>
        <p:spPr>
          <a:xfrm>
            <a:off x="158275" y="1071750"/>
            <a:ext cx="3000000" cy="3000000"/>
          </a:xfrm>
          <a:prstGeom prst="rect">
            <a:avLst/>
          </a:prstGeom>
          <a:noFill/>
          <a:ln>
            <a:noFill/>
          </a:ln>
        </p:spPr>
        <p:txBody>
          <a:bodyPr anchorCtr="0" anchor="ctr" bIns="91425" lIns="91425" rIns="91425" tIns="91425">
            <a:noAutofit/>
          </a:bodyPr>
          <a:lstStyle/>
          <a:p>
            <a:pPr lvl="0" rtl="0">
              <a:lnSpc>
                <a:spcPct val="170000"/>
              </a:lnSpc>
              <a:spcBef>
                <a:spcPts val="0"/>
              </a:spcBef>
              <a:spcAft>
                <a:spcPts val="1900"/>
              </a:spcAft>
              <a:buNone/>
            </a:pPr>
            <a:r>
              <a:rPr lang="en" sz="1200">
                <a:highlight>
                  <a:srgbClr val="F3F3F3"/>
                </a:highlight>
                <a:latin typeface="Times New Roman"/>
                <a:ea typeface="Times New Roman"/>
                <a:cs typeface="Times New Roman"/>
                <a:sym typeface="Times New Roman"/>
              </a:rPr>
              <a:t>French bishop was elected as Pope Leo IX. He and the clerics who accompanied him to Rome were intent on reforming the papacy and the entire church. Five years earlier in Constantinople, the rigid and ambitious Michael Cerularius was named patriarch. </a:t>
            </a:r>
            <a:r>
              <a:rPr lang="en" sz="1200">
                <a:highlight>
                  <a:srgbClr val="F3F3F3"/>
                </a:highlight>
                <a:latin typeface="Times New Roman"/>
                <a:ea typeface="Times New Roman"/>
                <a:cs typeface="Times New Roman"/>
                <a:sym typeface="Times New Roman"/>
              </a:rPr>
              <a:t> Michael Cerularius was later then placed to be excommunicated</a:t>
            </a:r>
            <a:r>
              <a:rPr lang="en" sz="1200">
                <a:highlight>
                  <a:srgbClr val="FFFFFF"/>
                </a:highlight>
                <a:latin typeface="Times New Roman"/>
                <a:ea typeface="Times New Roman"/>
                <a:cs typeface="Times New Roman"/>
                <a:sym typeface="Times New Roman"/>
              </a:rPr>
              <a:t>. Meaning he was excluded from church services.</a:t>
            </a:r>
          </a:p>
        </p:txBody>
      </p:sp>
      <p:pic>
        <p:nvPicPr>
          <p:cNvPr id="61" name="Shape 61"/>
          <p:cNvPicPr preferRelativeResize="0"/>
          <p:nvPr/>
        </p:nvPicPr>
        <p:blipFill>
          <a:blip r:embed="rId3">
            <a:alphaModFix/>
          </a:blip>
          <a:stretch>
            <a:fillRect/>
          </a:stretch>
        </p:blipFill>
        <p:spPr>
          <a:xfrm>
            <a:off x="4386450" y="657850"/>
            <a:ext cx="3593575" cy="3413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a:t>
            </a:r>
          </a:p>
        </p:txBody>
      </p:sp>
      <p:sp>
        <p:nvSpPr>
          <p:cNvPr id="67" name="Shape 67"/>
          <p:cNvSpPr txBox="1"/>
          <p:nvPr>
            <p:ph idx="1" type="body"/>
          </p:nvPr>
        </p:nvSpPr>
        <p:spPr>
          <a:xfrm>
            <a:off x="4469575" y="2493325"/>
            <a:ext cx="4362600" cy="2075700"/>
          </a:xfrm>
          <a:prstGeom prst="rect">
            <a:avLst/>
          </a:prstGeom>
        </p:spPr>
        <p:txBody>
          <a:bodyPr anchorCtr="0" anchor="t" bIns="91425" lIns="91425" rIns="91425" tIns="91425">
            <a:noAutofit/>
          </a:bodyPr>
          <a:lstStyle/>
          <a:p>
            <a:pPr lvl="0">
              <a:spcBef>
                <a:spcPts val="0"/>
              </a:spcBef>
              <a:buNone/>
            </a:pPr>
            <a:r>
              <a:t/>
            </a:r>
            <a:endParaRPr/>
          </a:p>
        </p:txBody>
      </p:sp>
      <p:pic>
        <p:nvPicPr>
          <p:cNvPr id="68" name="Shape 68"/>
          <p:cNvPicPr preferRelativeResize="0"/>
          <p:nvPr/>
        </p:nvPicPr>
        <p:blipFill>
          <a:blip r:embed="rId3">
            <a:alphaModFix/>
          </a:blip>
          <a:stretch>
            <a:fillRect/>
          </a:stretch>
        </p:blipFill>
        <p:spPr>
          <a:xfrm>
            <a:off x="496575" y="202334"/>
            <a:ext cx="8150827" cy="4738824"/>
          </a:xfrm>
          <a:prstGeom prst="rect">
            <a:avLst/>
          </a:prstGeom>
          <a:noFill/>
          <a:ln>
            <a:noFill/>
          </a:ln>
        </p:spPr>
      </p:pic>
      <p:sp>
        <p:nvSpPr>
          <p:cNvPr id="69" name="Shape 69"/>
          <p:cNvSpPr txBox="1"/>
          <p:nvPr/>
        </p:nvSpPr>
        <p:spPr>
          <a:xfrm>
            <a:off x="1221250" y="1236250"/>
            <a:ext cx="6869700" cy="2520000"/>
          </a:xfrm>
          <a:prstGeom prst="rect">
            <a:avLst/>
          </a:prstGeom>
          <a:noFill/>
          <a:ln>
            <a:noFill/>
          </a:ln>
        </p:spPr>
        <p:txBody>
          <a:bodyPr anchorCtr="0" anchor="t" bIns="91425" lIns="91425" rIns="91425" tIns="91425">
            <a:noAutofit/>
          </a:bodyPr>
          <a:lstStyle/>
          <a:p>
            <a:pPr lvl="0" rtl="0">
              <a:lnSpc>
                <a:spcPct val="170000"/>
              </a:lnSpc>
              <a:spcBef>
                <a:spcPts val="0"/>
              </a:spcBef>
              <a:spcAft>
                <a:spcPts val="1900"/>
              </a:spcAft>
              <a:buNone/>
            </a:pPr>
            <a:r>
              <a:rPr lang="en" sz="1200">
                <a:highlight>
                  <a:srgbClr val="FFFFFF"/>
                </a:highlight>
                <a:latin typeface="Times New Roman"/>
                <a:ea typeface="Times New Roman"/>
                <a:cs typeface="Times New Roman"/>
                <a:sym typeface="Times New Roman"/>
              </a:rPr>
              <a:t>Under the Byzantine rule, Problems arose in Southern Italy in the 1040s, when Norman warriors conquered the region and replaced Greek bishops (Members </a:t>
            </a:r>
            <a:r>
              <a:rPr lang="en" sz="1100">
                <a:solidFill>
                  <a:srgbClr val="222222"/>
                </a:solidFill>
                <a:highlight>
                  <a:srgbClr val="FFFFFF"/>
                </a:highlight>
                <a:latin typeface="Roboto"/>
                <a:ea typeface="Roboto"/>
                <a:cs typeface="Roboto"/>
                <a:sym typeface="Roboto"/>
              </a:rPr>
              <a:t>able to grant holy orders)</a:t>
            </a:r>
            <a:r>
              <a:rPr lang="en" sz="1200">
                <a:highlight>
                  <a:srgbClr val="FFFFFF"/>
                </a:highlight>
                <a:latin typeface="Times New Roman"/>
                <a:ea typeface="Times New Roman"/>
                <a:cs typeface="Times New Roman"/>
                <a:sym typeface="Times New Roman"/>
              </a:rPr>
              <a:t> with Latin ones. People were questioning and were confused by the way things were set, and they argued about the proper form of the worshiping and other matters. Differences over marriage and divorcement, the bread used for the Eucharist, days of fasting, and other usages that arent as important.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3463075" y="301375"/>
            <a:ext cx="5680924" cy="4025851"/>
          </a:xfrm>
          <a:prstGeom prst="rect">
            <a:avLst/>
          </a:prstGeom>
          <a:noFill/>
          <a:ln>
            <a:noFill/>
          </a:ln>
        </p:spPr>
      </p:pic>
      <p:sp>
        <p:nvSpPr>
          <p:cNvPr id="75" name="Shape 75"/>
          <p:cNvSpPr txBox="1"/>
          <p:nvPr/>
        </p:nvSpPr>
        <p:spPr>
          <a:xfrm>
            <a:off x="456275" y="1154650"/>
            <a:ext cx="2644500" cy="2812200"/>
          </a:xfrm>
          <a:prstGeom prst="rect">
            <a:avLst/>
          </a:prstGeom>
          <a:noFill/>
          <a:ln>
            <a:noFill/>
          </a:ln>
        </p:spPr>
        <p:txBody>
          <a:bodyPr anchorCtr="0" anchor="t" bIns="91425" lIns="91425" rIns="91425" tIns="91425">
            <a:noAutofit/>
          </a:bodyPr>
          <a:lstStyle/>
          <a:p>
            <a:pPr lvl="0">
              <a:spcBef>
                <a:spcPts val="0"/>
              </a:spcBef>
              <a:buNone/>
            </a:pPr>
            <a:r>
              <a:rPr lang="en">
                <a:highlight>
                  <a:srgbClr val="F3F3F3"/>
                </a:highlight>
              </a:rPr>
              <a:t>Thesatisfied for what there churches were offering so there was a split between  western europe which was roman catholic, while the eastern side was an eastern orthodox </a:t>
            </a:r>
          </a:p>
          <a:p>
            <a:pPr lvl="0">
              <a:spcBef>
                <a:spcPts val="0"/>
              </a:spcBef>
              <a:buNone/>
            </a:pPr>
            <a:r>
              <a:rPr lang="en">
                <a:highlight>
                  <a:srgbClr val="F3F3F3"/>
                </a:highlight>
              </a:rPr>
              <a:t>se people were not.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Then this guy named humbert comes over to cerularius and his supporters to </a:t>
            </a:r>
            <a:r>
              <a:rPr lang="en"/>
              <a:t>launch</a:t>
            </a:r>
            <a:r>
              <a:rPr lang="en"/>
              <a:t> a </a:t>
            </a:r>
            <a:r>
              <a:rPr lang="en"/>
              <a:t>vicious</a:t>
            </a:r>
            <a:r>
              <a:rPr lang="en"/>
              <a:t> </a:t>
            </a:r>
            <a:r>
              <a:rPr lang="en"/>
              <a:t>criticism</a:t>
            </a:r>
            <a:r>
              <a:rPr lang="en"/>
              <a:t>.  But the patriarch ignored him, so he then went to hagia sophia where he placed on </a:t>
            </a:r>
            <a:r>
              <a:rPr lang="en"/>
              <a:t>altar</a:t>
            </a:r>
            <a:r>
              <a:rPr lang="en"/>
              <a:t> the bull of excommunication. The returning to rome convinced that he had gained victory.</a:t>
            </a: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