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1"/>
  </p:handoutMasterIdLst>
  <p:sldIdLst>
    <p:sldId id="256" r:id="rId2"/>
    <p:sldId id="259" r:id="rId3"/>
    <p:sldId id="261" r:id="rId4"/>
    <p:sldId id="262" r:id="rId5"/>
    <p:sldId id="264" r:id="rId6"/>
    <p:sldId id="270" r:id="rId7"/>
    <p:sldId id="277" r:id="rId8"/>
    <p:sldId id="278" r:id="rId9"/>
    <p:sldId id="281" r:id="rId10"/>
    <p:sldId id="284" r:id="rId11"/>
    <p:sldId id="286" r:id="rId12"/>
    <p:sldId id="287" r:id="rId13"/>
    <p:sldId id="288" r:id="rId14"/>
    <p:sldId id="289" r:id="rId15"/>
    <p:sldId id="292" r:id="rId16"/>
    <p:sldId id="297" r:id="rId17"/>
    <p:sldId id="294" r:id="rId18"/>
    <p:sldId id="295" r:id="rId19"/>
    <p:sldId id="296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660"/>
  </p:normalViewPr>
  <p:slideViewPr>
    <p:cSldViewPr>
      <p:cViewPr varScale="1">
        <p:scale>
          <a:sx n="74" d="100"/>
          <a:sy n="74" d="100"/>
        </p:scale>
        <p:origin x="9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AA9E1-CF18-4CB5-BB3A-92F4F2DF6A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2175F-A001-46A3-BC1C-0F96A96FE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1155-C44D-4EEC-A2C0-664612CBFDA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CE9C-665B-402F-982E-A3FAAB8FD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19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1155-C44D-4EEC-A2C0-664612CBFDA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CE9C-665B-402F-982E-A3FAAB8FD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0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1155-C44D-4EEC-A2C0-664612CBFDA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CE9C-665B-402F-982E-A3FAAB8FD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3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1155-C44D-4EEC-A2C0-664612CBFDA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CE9C-665B-402F-982E-A3FAAB8FD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1155-C44D-4EEC-A2C0-664612CBFDA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CE9C-665B-402F-982E-A3FAAB8FD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4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1155-C44D-4EEC-A2C0-664612CBFDA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CE9C-665B-402F-982E-A3FAAB8FD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2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1155-C44D-4EEC-A2C0-664612CBFDA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CE9C-665B-402F-982E-A3FAAB8FD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5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1155-C44D-4EEC-A2C0-664612CBFDA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0CE9C-665B-402F-982E-A3FAAB8FD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2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1155-C44D-4EEC-A2C0-664612CBFDA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CE9C-665B-402F-982E-A3FAAB8FD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0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1155-C44D-4EEC-A2C0-664612CBFDA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FA0CE9C-665B-402F-982E-A3FAAB8FD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8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8651155-C44D-4EEC-A2C0-664612CBFDA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CE9C-665B-402F-982E-A3FAAB8FD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5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8651155-C44D-4EEC-A2C0-664612CBFDA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FA0CE9C-665B-402F-982E-A3FAAB8FD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7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8" y="4343400"/>
            <a:ext cx="6480048" cy="2301240"/>
          </a:xfrm>
        </p:spPr>
        <p:txBody>
          <a:bodyPr>
            <a:normAutofit/>
          </a:bodyPr>
          <a:lstStyle/>
          <a:p>
            <a:pPr algn="l"/>
            <a:r>
              <a:rPr lang="en-US" sz="7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Ravie" pitchFamily="82" charset="0"/>
              </a:rPr>
              <a:t>The </a:t>
            </a:r>
            <a:br>
              <a:rPr lang="en-US" sz="7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Ravie" pitchFamily="82" charset="0"/>
              </a:rPr>
            </a:br>
            <a:r>
              <a:rPr lang="en-US" sz="7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Ravie" pitchFamily="82" charset="0"/>
              </a:rPr>
              <a:t>1960s</a:t>
            </a:r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  <a:latin typeface="Ravie" pitchFamily="82" charset="0"/>
            </a:endParaRPr>
          </a:p>
        </p:txBody>
      </p:sp>
      <p:pic>
        <p:nvPicPr>
          <p:cNvPr id="17410" name="Picture 2" descr="http://a.abcnews.com/images/GMA/ht_kennedys3_071024_ssv.jpg"/>
          <p:cNvPicPr>
            <a:picLocks noChangeAspect="1" noChangeArrowheads="1"/>
          </p:cNvPicPr>
          <p:nvPr/>
        </p:nvPicPr>
        <p:blipFill rotWithShape="1">
          <a:blip r:embed="rId2"/>
          <a:srcRect l="10899" r="22233"/>
          <a:stretch/>
        </p:blipFill>
        <p:spPr bwMode="auto">
          <a:xfrm>
            <a:off x="95328" y="228600"/>
            <a:ext cx="2626888" cy="3976877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</p:pic>
      <p:pic>
        <p:nvPicPr>
          <p:cNvPr id="6" name="Picture 10" descr="http://chnm.gmu.edu/worldhistorysources/unpacking/Resources/m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661" y="169165"/>
            <a:ext cx="2743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http://www.enterstageright.com/archive/articles/0408/042108earthday1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4659" y="169165"/>
            <a:ext cx="3054531" cy="4860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2974494"/>
            <a:ext cx="3075086" cy="2097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r="-365" b="61633"/>
          <a:stretch/>
        </p:blipFill>
        <p:spPr>
          <a:xfrm>
            <a:off x="3581400" y="5194199"/>
            <a:ext cx="5332458" cy="1359001"/>
          </a:xfrm>
          <a:prstGeom prst="rect">
            <a:avLst/>
          </a:prstGeom>
          <a:noFill/>
          <a:ln w="53975">
            <a:solidFill>
              <a:srgbClr val="00206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9046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Civil Rights:</a:t>
            </a:r>
            <a:br>
              <a:rPr lang="en-US" b="1" u="sng" dirty="0" smtClean="0"/>
            </a:br>
            <a:r>
              <a:rPr lang="en-US" b="1" u="sng" dirty="0" smtClean="0"/>
              <a:t>African-Americans Under Kennedy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1961:  CORE freedom rides in the South</a:t>
            </a:r>
          </a:p>
          <a:p>
            <a:r>
              <a:rPr lang="en-US" dirty="0" smtClean="0"/>
              <a:t>SNCC:  Student Nonviolent Coordinating Committee</a:t>
            </a:r>
          </a:p>
          <a:p>
            <a:r>
              <a:rPr lang="en-US" dirty="0" smtClean="0"/>
              <a:t>Birmingham, Alabama, 1963</a:t>
            </a:r>
          </a:p>
          <a:p>
            <a:pPr lvl="1"/>
            <a:r>
              <a:rPr lang="en-US" dirty="0" smtClean="0"/>
              <a:t>MLK, </a:t>
            </a:r>
            <a:r>
              <a:rPr lang="en-US" dirty="0" err="1" smtClean="0"/>
              <a:t>jr</a:t>
            </a:r>
            <a:r>
              <a:rPr lang="en-US" dirty="0" smtClean="0"/>
              <a:t>. organizes marches, sit-ins, pray-ins.</a:t>
            </a:r>
          </a:p>
          <a:p>
            <a:pPr lvl="1"/>
            <a:r>
              <a:rPr lang="en-US" dirty="0" smtClean="0"/>
              <a:t>“Letters from a Birmingham Jail”</a:t>
            </a:r>
          </a:p>
          <a:p>
            <a:pPr lvl="1"/>
            <a:r>
              <a:rPr lang="en-US" dirty="0" smtClean="0"/>
              <a:t>Kennedy calls civil rights a “moral issue”</a:t>
            </a:r>
          </a:p>
          <a:p>
            <a:r>
              <a:rPr lang="en-US" dirty="0" smtClean="0"/>
              <a:t>March on Washington, 1963</a:t>
            </a:r>
          </a:p>
          <a:p>
            <a:pPr lvl="1"/>
            <a:r>
              <a:rPr lang="en-US" dirty="0" smtClean="0"/>
              <a:t>A. Phillip Randolph </a:t>
            </a:r>
          </a:p>
          <a:p>
            <a:pPr lvl="1"/>
            <a:r>
              <a:rPr lang="en-US" dirty="0" smtClean="0"/>
              <a:t>“I Have a Dream” speech</a:t>
            </a:r>
          </a:p>
          <a:p>
            <a:pPr lvl="2"/>
            <a:r>
              <a:rPr lang="en-US" dirty="0" smtClean="0"/>
              <a:t>White backlash</a:t>
            </a:r>
            <a:endParaRPr lang="en-US" dirty="0"/>
          </a:p>
        </p:txBody>
      </p:sp>
      <p:pic>
        <p:nvPicPr>
          <p:cNvPr id="1026" name="Picture 2" descr="F:\1960s civil rights\MLK.jpg"/>
          <p:cNvPicPr>
            <a:picLocks noChangeAspect="1" noChangeArrowheads="1"/>
          </p:cNvPicPr>
          <p:nvPr/>
        </p:nvPicPr>
        <p:blipFill>
          <a:blip r:embed="rId2"/>
          <a:srcRect t="17833"/>
          <a:stretch>
            <a:fillRect/>
          </a:stretch>
        </p:blipFill>
        <p:spPr bwMode="auto">
          <a:xfrm>
            <a:off x="6019800" y="2008945"/>
            <a:ext cx="2971800" cy="1971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F:\1960s civil rights\SN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114800"/>
            <a:ext cx="2633662" cy="2517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05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Civil Rights:</a:t>
            </a:r>
            <a:br>
              <a:rPr lang="en-US" b="1" u="sng" dirty="0" smtClean="0"/>
            </a:br>
            <a:r>
              <a:rPr lang="en-US" b="1" u="sng" dirty="0" smtClean="0"/>
              <a:t>New Directions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Summers of 1965-1968: Race Riots</a:t>
            </a:r>
          </a:p>
          <a:p>
            <a:r>
              <a:rPr lang="en-US" dirty="0" smtClean="0"/>
              <a:t>Malcolm X</a:t>
            </a:r>
          </a:p>
          <a:p>
            <a:pPr lvl="1"/>
            <a:r>
              <a:rPr lang="en-US" dirty="0" smtClean="0"/>
              <a:t>Nation of Islam (NOI)</a:t>
            </a:r>
          </a:p>
          <a:p>
            <a:pPr lvl="1"/>
            <a:r>
              <a:rPr lang="en-US" dirty="0" smtClean="0"/>
              <a:t>“Wake up, Clean up, &amp; Stand up”</a:t>
            </a:r>
          </a:p>
          <a:p>
            <a:r>
              <a:rPr lang="en-US" dirty="0" smtClean="0"/>
              <a:t>Cassius Clay </a:t>
            </a:r>
            <a:r>
              <a:rPr lang="en-US" dirty="0" smtClean="0">
                <a:sym typeface="Wingdings" pitchFamily="2" charset="2"/>
              </a:rPr>
              <a:t> Muhammad Ali</a:t>
            </a:r>
          </a:p>
          <a:p>
            <a:r>
              <a:rPr lang="en-US" dirty="0" smtClean="0">
                <a:sym typeface="Wingdings" pitchFamily="2" charset="2"/>
              </a:rPr>
              <a:t>1966: CORE &amp; SNCC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Excludes white members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Want black power through violence, if necessary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1966: Black Panthers created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3074" name="Picture 2" descr="F:\1960s civil rights\Malcolm 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033959"/>
            <a:ext cx="2354479" cy="3223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49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Civil Rights:</a:t>
            </a:r>
            <a:br>
              <a:rPr lang="en-US" b="1" u="sng" dirty="0" smtClean="0"/>
            </a:br>
            <a:r>
              <a:rPr lang="en-US" b="1" u="sng" dirty="0" smtClean="0"/>
              <a:t>Native-Americans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0648" y="1441704"/>
            <a:ext cx="54864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1961:  “Declaration of Purpose”</a:t>
            </a:r>
          </a:p>
          <a:p>
            <a:r>
              <a:rPr lang="en-US" dirty="0" smtClean="0"/>
              <a:t>1964:  Native-Americans want to be included in War on Poverty</a:t>
            </a:r>
          </a:p>
          <a:p>
            <a:r>
              <a:rPr lang="en-US" dirty="0" smtClean="0"/>
              <a:t>1967: National Council for Indian Opportunity</a:t>
            </a:r>
          </a:p>
          <a:p>
            <a:r>
              <a:rPr lang="en-US" dirty="0" smtClean="0"/>
              <a:t>1968:  young “Native-American” movement</a:t>
            </a:r>
          </a:p>
          <a:p>
            <a:r>
              <a:rPr lang="en-US" dirty="0" smtClean="0"/>
              <a:t>1969: American Indian Movement (AIM) occupy Alcatraz</a:t>
            </a:r>
            <a:endParaRPr lang="en-US" dirty="0"/>
          </a:p>
        </p:txBody>
      </p:sp>
      <p:pic>
        <p:nvPicPr>
          <p:cNvPr id="4098" name="Picture 2" descr="F:\1960s civil rights\Indian Occupation of Alcatra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1600200"/>
            <a:ext cx="3352799" cy="500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01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Civil Rights:</a:t>
            </a:r>
            <a:br>
              <a:rPr lang="en-US" b="1" u="sng" dirty="0" smtClean="0"/>
            </a:br>
            <a:r>
              <a:rPr lang="en-US" b="1" u="sng" dirty="0" smtClean="0"/>
              <a:t>Hispanic- &amp; Asian- Americans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César </a:t>
            </a:r>
            <a:r>
              <a:rPr lang="en-US" dirty="0" err="1" smtClean="0"/>
              <a:t>Chávez</a:t>
            </a:r>
            <a:r>
              <a:rPr lang="en-US" dirty="0" smtClean="0"/>
              <a:t> &amp; United Farm Workers</a:t>
            </a:r>
          </a:p>
          <a:p>
            <a:pPr lvl="1"/>
            <a:r>
              <a:rPr lang="en-US" dirty="0" smtClean="0"/>
              <a:t>1965, strikes in San Joaquin</a:t>
            </a:r>
          </a:p>
          <a:p>
            <a:pPr lvl="1"/>
            <a:r>
              <a:rPr lang="en-US" dirty="0" smtClean="0"/>
              <a:t>Boycotted grapes</a:t>
            </a:r>
          </a:p>
          <a:p>
            <a:r>
              <a:rPr lang="en-US" dirty="0" smtClean="0"/>
              <a:t>Chicano/a Movement</a:t>
            </a:r>
          </a:p>
          <a:p>
            <a:r>
              <a:rPr lang="en-US" dirty="0"/>
              <a:t>“Oriental” </a:t>
            </a:r>
            <a:r>
              <a:rPr lang="en-US" dirty="0">
                <a:sym typeface="Wingdings" pitchFamily="2" charset="2"/>
              </a:rPr>
              <a:t> Asian-Americans</a:t>
            </a:r>
          </a:p>
          <a:p>
            <a:r>
              <a:rPr lang="en-US" dirty="0">
                <a:sym typeface="Wingdings" pitchFamily="2" charset="2"/>
              </a:rPr>
              <a:t>Protested the war in Vietnam</a:t>
            </a:r>
          </a:p>
          <a:p>
            <a:pPr marL="11887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42" name="Picture 2" descr="F:\1960s civil rights\cesar chavez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806385"/>
            <a:ext cx="291465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15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Civil Rights:</a:t>
            </a:r>
            <a:br>
              <a:rPr lang="en-US" b="1" u="sng" dirty="0" smtClean="0"/>
            </a:br>
            <a:r>
              <a:rPr lang="en-US" b="1" u="sng" dirty="0" smtClean="0"/>
              <a:t>Gender/Sexuality Activism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1960:  The Pill marketed</a:t>
            </a:r>
          </a:p>
          <a:p>
            <a:r>
              <a:rPr lang="en-US" dirty="0" smtClean="0"/>
              <a:t>EEOC doesn’t enforce Civil Rights Act</a:t>
            </a:r>
          </a:p>
          <a:p>
            <a:pPr lvl="1"/>
            <a:r>
              <a:rPr lang="en-US" dirty="0" smtClean="0"/>
              <a:t>National Organization for Women (NOW) created (Betty Friedan)</a:t>
            </a:r>
          </a:p>
          <a:p>
            <a:r>
              <a:rPr lang="en-US" dirty="0" smtClean="0"/>
              <a:t>“Consciousness Raising”</a:t>
            </a:r>
          </a:p>
          <a:p>
            <a:r>
              <a:rPr lang="en-US" dirty="0" smtClean="0"/>
              <a:t>Militant Feminists</a:t>
            </a:r>
          </a:p>
          <a:p>
            <a:pPr lvl="1"/>
            <a:r>
              <a:rPr lang="en-US" dirty="0" smtClean="0"/>
              <a:t>Women’s shelters, day cares, rape crisis centers, women studies’ programs</a:t>
            </a:r>
          </a:p>
          <a:p>
            <a:r>
              <a:rPr lang="en-US" dirty="0" smtClean="0"/>
              <a:t>1970: Women’s Strike For </a:t>
            </a:r>
          </a:p>
          <a:p>
            <a:pPr marL="118872" indent="0">
              <a:buNone/>
            </a:pPr>
            <a:r>
              <a:rPr lang="en-US" dirty="0" smtClean="0"/>
              <a:t>Equality</a:t>
            </a:r>
          </a:p>
          <a:p>
            <a:r>
              <a:rPr lang="en-US" dirty="0"/>
              <a:t>Gay Activism</a:t>
            </a:r>
          </a:p>
          <a:p>
            <a:pPr lvl="1"/>
            <a:r>
              <a:rPr lang="en-US" dirty="0"/>
              <a:t>June 1969:  Raid on Stonewall Inn</a:t>
            </a:r>
          </a:p>
          <a:p>
            <a:pPr lvl="1"/>
            <a:r>
              <a:rPr lang="en-US" dirty="0"/>
              <a:t>1973: APA, mental health,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homosexuality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11266" name="Picture 2" descr="F:\1960s civil rights\Betty Friedan N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191000"/>
            <a:ext cx="3520405" cy="24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93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Environmentalism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1969 – Cuyahoga River</a:t>
            </a:r>
          </a:p>
          <a:p>
            <a:r>
              <a:rPr lang="en-US" i="1" dirty="0" smtClean="0"/>
              <a:t>Science &amp; Survival </a:t>
            </a:r>
            <a:r>
              <a:rPr lang="en-US" dirty="0" smtClean="0"/>
              <a:t>; </a:t>
            </a:r>
            <a:r>
              <a:rPr lang="en-US" i="1" dirty="0" smtClean="0"/>
              <a:t>The Population Bomb</a:t>
            </a:r>
          </a:p>
          <a:p>
            <a:r>
              <a:rPr lang="en-US" dirty="0" smtClean="0"/>
              <a:t>Occupational Safety &amp; Health Administration (OSHA)</a:t>
            </a:r>
          </a:p>
          <a:p>
            <a:pPr lvl="1"/>
            <a:r>
              <a:rPr lang="en-US" dirty="0" smtClean="0"/>
              <a:t>Environmental Protection Agency (EPA)</a:t>
            </a:r>
          </a:p>
          <a:p>
            <a:r>
              <a:rPr lang="en-US" dirty="0" smtClean="0"/>
              <a:t>May 4, 1970: Earth Day</a:t>
            </a:r>
          </a:p>
          <a:p>
            <a:pPr lvl="1"/>
            <a:r>
              <a:rPr lang="en-US" dirty="0" smtClean="0"/>
              <a:t>Effect on us today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2" descr="1952-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3868252" cy="3000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81600" y="4648200"/>
            <a:ext cx="386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“The </a:t>
            </a:r>
            <a:r>
              <a:rPr lang="en-US" dirty="0"/>
              <a:t>r</a:t>
            </a:r>
            <a:r>
              <a:rPr lang="en-US" dirty="0" smtClean="0"/>
              <a:t>iver that oozes rather than flows”</a:t>
            </a:r>
          </a:p>
          <a:p>
            <a:pPr algn="r"/>
            <a:r>
              <a:rPr lang="en-US" dirty="0" smtClean="0"/>
              <a:t>-- Time Magazine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56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b="1" i="1" u="sng" dirty="0" smtClean="0"/>
              <a:t>Meanwhile in Africa</a:t>
            </a:r>
            <a:endParaRPr lang="en-US" altLang="en-US" sz="4800" b="1" i="1" u="sng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84288"/>
            <a:ext cx="4724400" cy="557371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Pan-Africanism</a:t>
            </a:r>
          </a:p>
          <a:p>
            <a:r>
              <a:rPr lang="en-US" altLang="en-US" dirty="0" smtClean="0"/>
              <a:t>WWII: African </a:t>
            </a:r>
            <a:r>
              <a:rPr lang="en-US" altLang="en-US" dirty="0" smtClean="0"/>
              <a:t>soldiers fought and died to help </a:t>
            </a:r>
            <a:r>
              <a:rPr lang="en-US" altLang="en-US" i="1" u="sng" dirty="0" smtClean="0"/>
              <a:t>free</a:t>
            </a:r>
            <a:r>
              <a:rPr lang="en-US" altLang="en-US" dirty="0" smtClean="0"/>
              <a:t> Europe from Nazi </a:t>
            </a:r>
            <a:r>
              <a:rPr lang="en-US" altLang="en-US" i="1" u="sng" dirty="0" smtClean="0"/>
              <a:t>conquest</a:t>
            </a:r>
            <a:r>
              <a:rPr lang="en-US" altLang="en-US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Effects </a:t>
            </a:r>
            <a:endParaRPr lang="en-US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mess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really good new leaders</a:t>
            </a:r>
          </a:p>
          <a:p>
            <a:pPr lvl="2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looked to the US and USSR for stability (#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Coldwarproblems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2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Many have constant dictators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72" y="1143001"/>
            <a:ext cx="3238928" cy="2342996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319346"/>
            <a:ext cx="2466092" cy="336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6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Meanwhile in China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2743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Mao abandons the 5 year plan &amp; replaces it with the “Great Leap Forward” (industry + agriculture)</a:t>
            </a:r>
          </a:p>
          <a:p>
            <a:r>
              <a:rPr lang="en-US" dirty="0" smtClean="0"/>
              <a:t>10 years of civil war.</a:t>
            </a:r>
          </a:p>
          <a:p>
            <a:r>
              <a:rPr lang="en-US" dirty="0" smtClean="0"/>
              <a:t>Intellectuals &amp; resistance are purged.  </a:t>
            </a:r>
            <a:endParaRPr lang="en-US" dirty="0"/>
          </a:p>
        </p:txBody>
      </p:sp>
      <p:pic>
        <p:nvPicPr>
          <p:cNvPr id="4" name="Picture 3" descr="zgbd50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6" b="20480"/>
          <a:stretch/>
        </p:blipFill>
        <p:spPr bwMode="auto">
          <a:xfrm>
            <a:off x="228600" y="3733801"/>
            <a:ext cx="3429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30" y="1608123"/>
            <a:ext cx="289966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zgbd50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7" t="94601" r="27397" b="-86"/>
          <a:stretch/>
        </p:blipFill>
        <p:spPr bwMode="auto">
          <a:xfrm>
            <a:off x="762000" y="6019801"/>
            <a:ext cx="2438400" cy="15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-3012" t="33781" r="3012" b="27033"/>
          <a:stretch/>
        </p:blipFill>
        <p:spPr>
          <a:xfrm>
            <a:off x="3542030" y="3733801"/>
            <a:ext cx="5465161" cy="29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4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Meanwhile in the Middle East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9624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1960: Palestinian Liberation Organization forms.</a:t>
            </a:r>
          </a:p>
          <a:p>
            <a:r>
              <a:rPr lang="en-US" dirty="0" smtClean="0"/>
              <a:t>1960s: Egypt’s Nasser is given secret information that Israel planned on invading Syria.  So he blockades Israel.</a:t>
            </a:r>
          </a:p>
          <a:p>
            <a:r>
              <a:rPr lang="en-US" dirty="0" smtClean="0"/>
              <a:t>1967: Israel’s victory in 6 Day War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521" b="7957"/>
          <a:stretch/>
        </p:blipFill>
        <p:spPr>
          <a:xfrm>
            <a:off x="5486400" y="1333500"/>
            <a:ext cx="3505200" cy="541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675" y="1250486"/>
            <a:ext cx="1934688" cy="21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31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The Rise of Terrorism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The IRA (Irish Republican Army) forms to take back Northern Ireland from Britain.</a:t>
            </a:r>
          </a:p>
          <a:p>
            <a:r>
              <a:rPr lang="en-US" dirty="0" smtClean="0"/>
              <a:t>Terrorist groups in Latin America target police, </a:t>
            </a:r>
            <a:r>
              <a:rPr lang="en-US" dirty="0"/>
              <a:t>public buildings </a:t>
            </a:r>
            <a:r>
              <a:rPr lang="en-US" dirty="0" smtClean="0"/>
              <a:t>&amp; military </a:t>
            </a:r>
            <a:r>
              <a:rPr lang="en-US" dirty="0"/>
              <a:t>posts in fights against repressive governments and U.S. economic domination.</a:t>
            </a:r>
          </a:p>
        </p:txBody>
      </p:sp>
    </p:spTree>
    <p:extLst>
      <p:ext uri="{BB962C8B-B14F-4D97-AF65-F5344CB8AC3E}">
        <p14:creationId xmlns:p14="http://schemas.microsoft.com/office/powerpoint/2010/main" val="316164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avie" pitchFamily="82" charset="0"/>
              </a:rPr>
              <a:t>Kennedy:</a:t>
            </a:r>
            <a:br>
              <a:rPr lang="en-US" dirty="0" smtClean="0">
                <a:latin typeface="Ravie" pitchFamily="82" charset="0"/>
              </a:rPr>
            </a:br>
            <a:r>
              <a:rPr lang="en-US" dirty="0" smtClean="0">
                <a:latin typeface="Ravie" pitchFamily="82" charset="0"/>
              </a:rPr>
              <a:t>Domestic</a:t>
            </a:r>
            <a:endParaRPr lang="en-US" dirty="0"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5410200" cy="52879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Robert Kennedy = Attorney General</a:t>
            </a:r>
          </a:p>
          <a:p>
            <a:r>
              <a:rPr lang="en-US" dirty="0" smtClean="0"/>
              <a:t>The TV tells all the good things</a:t>
            </a:r>
          </a:p>
          <a:p>
            <a:pPr lvl="1"/>
            <a:r>
              <a:rPr lang="en-US" dirty="0" smtClean="0"/>
              <a:t>Camelot</a:t>
            </a:r>
          </a:p>
          <a:p>
            <a:pPr lvl="1"/>
            <a:r>
              <a:rPr lang="en-US" dirty="0" smtClean="0"/>
              <a:t>Not = back problems, pain pills, affairs</a:t>
            </a:r>
          </a:p>
          <a:p>
            <a:r>
              <a:rPr lang="en-US" dirty="0" smtClean="0"/>
              <a:t>Stimulated the economy through defense spending</a:t>
            </a:r>
          </a:p>
          <a:p>
            <a:r>
              <a:rPr lang="en-US" dirty="0" smtClean="0"/>
              <a:t>Also wanted aid elderly, education and urban renewal</a:t>
            </a:r>
          </a:p>
          <a:p>
            <a:r>
              <a:rPr lang="en-US" dirty="0" smtClean="0"/>
              <a:t>Clean Air Act (1963)</a:t>
            </a:r>
          </a:p>
          <a:p>
            <a:r>
              <a:rPr lang="en-US" dirty="0" smtClean="0"/>
              <a:t>Idea for Medicare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6" descr="http://www.stmarystoday.com/Kennedy,%20Pres%20with%20John%20Jr%20and%20Caroline%20and%20pony%20Macaro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925" y="381000"/>
            <a:ext cx="3333750" cy="2667000"/>
          </a:xfrm>
          <a:prstGeom prst="rect">
            <a:avLst/>
          </a:prstGeom>
          <a:noFill/>
        </p:spPr>
      </p:pic>
      <p:pic>
        <p:nvPicPr>
          <p:cNvPr id="5" name="Picture 8" descr="http://ec1.images-amazon.com/images/I/51RISsONKmL._SS500_.jpg"/>
          <p:cNvPicPr>
            <a:picLocks noChangeAspect="1" noChangeArrowheads="1"/>
          </p:cNvPicPr>
          <p:nvPr/>
        </p:nvPicPr>
        <p:blipFill>
          <a:blip r:embed="rId3"/>
          <a:srcRect l="7680" t="15360" r="9600" b="23040"/>
          <a:stretch>
            <a:fillRect/>
          </a:stretch>
        </p:blipFill>
        <p:spPr bwMode="auto">
          <a:xfrm>
            <a:off x="6103620" y="4572000"/>
            <a:ext cx="286512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http://static.guim.co.uk/Guardian/lifeandstyle/gallery/2008/jun/05/fashion.barackobama/Kennedy-family-69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4357" y="2494095"/>
            <a:ext cx="2216570" cy="2631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Ravie" pitchFamily="82" charset="0"/>
              </a:rPr>
              <a:t>Kennedy: </a:t>
            </a:r>
            <a:br>
              <a:rPr lang="en-US" dirty="0" smtClean="0">
                <a:latin typeface="Ravie" pitchFamily="82" charset="0"/>
              </a:rPr>
            </a:br>
            <a:r>
              <a:rPr lang="en-US" dirty="0" smtClean="0">
                <a:latin typeface="Ravie" pitchFamily="82" charset="0"/>
              </a:rPr>
              <a:t>Indochina</a:t>
            </a:r>
            <a:endParaRPr lang="en-US" dirty="0"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Laos:</a:t>
            </a:r>
          </a:p>
          <a:p>
            <a:pPr lvl="1"/>
            <a:r>
              <a:rPr lang="en-US" dirty="0" smtClean="0"/>
              <a:t>(‘61) – civil war between US and Communists</a:t>
            </a:r>
          </a:p>
          <a:p>
            <a:pPr lvl="1"/>
            <a:r>
              <a:rPr lang="en-US" dirty="0" smtClean="0"/>
              <a:t>(‘63) – Kennedy agrees to a neutral government, but Communists were still majority</a:t>
            </a:r>
          </a:p>
          <a:p>
            <a:r>
              <a:rPr lang="en-US" dirty="0" smtClean="0"/>
              <a:t>Vietnam:</a:t>
            </a:r>
          </a:p>
          <a:p>
            <a:pPr lvl="1"/>
            <a:r>
              <a:rPr lang="en-US" dirty="0" smtClean="0"/>
              <a:t>Ups troop #s </a:t>
            </a:r>
          </a:p>
          <a:p>
            <a:pPr lvl="1"/>
            <a:r>
              <a:rPr lang="en-US" dirty="0" smtClean="0"/>
              <a:t>Buddhist monks protest Diem</a:t>
            </a:r>
          </a:p>
          <a:p>
            <a:pPr lvl="1"/>
            <a:r>
              <a:rPr lang="en-US" dirty="0" smtClean="0"/>
              <a:t>We help the Vietcong (NLF) take out Diem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Ravie" pitchFamily="82" charset="0"/>
              </a:rPr>
              <a:t>Kennedy:</a:t>
            </a:r>
            <a:br>
              <a:rPr lang="en-US" dirty="0" smtClean="0">
                <a:latin typeface="Ravie" pitchFamily="82" charset="0"/>
              </a:rPr>
            </a:br>
            <a:r>
              <a:rPr lang="en-US" dirty="0" smtClean="0">
                <a:latin typeface="Ravie" pitchFamily="82" charset="0"/>
              </a:rPr>
              <a:t>Germany</a:t>
            </a:r>
            <a:endParaRPr lang="en-US" dirty="0"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Kennedy &amp; Khrushchev go to Vienna to talk about Berlin</a:t>
            </a:r>
          </a:p>
          <a:p>
            <a:pPr lvl="1"/>
            <a:r>
              <a:rPr lang="en-US" dirty="0" smtClean="0"/>
              <a:t>August 1961: Berlin Wall constructed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Ich</a:t>
            </a:r>
            <a:r>
              <a:rPr lang="en-US" dirty="0" smtClean="0"/>
              <a:t> Bien Berliner” speech, doubles the draft, sends defense money to Berlin</a:t>
            </a:r>
          </a:p>
          <a:p>
            <a:pPr lvl="1"/>
            <a:endParaRPr lang="en-US" dirty="0" smtClean="0"/>
          </a:p>
        </p:txBody>
      </p:sp>
      <p:pic>
        <p:nvPicPr>
          <p:cNvPr id="5" name="Picture 2" descr="http://img.timeinc.net/time/daily/special/photo/berlin1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791" y="3939079"/>
            <a:ext cx="3200400" cy="2577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http://img.timeinc.net/time/daily/special/photo/berlin1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962400"/>
            <a:ext cx="3962400" cy="2627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Ravie" pitchFamily="82" charset="0"/>
              </a:rPr>
              <a:t>Kennedy:</a:t>
            </a:r>
            <a:br>
              <a:rPr lang="en-US" dirty="0" smtClean="0">
                <a:latin typeface="Ravie" pitchFamily="82" charset="0"/>
              </a:rPr>
            </a:br>
            <a:r>
              <a:rPr lang="en-US" dirty="0" smtClean="0">
                <a:latin typeface="Ravie" pitchFamily="82" charset="0"/>
              </a:rPr>
              <a:t>Cuba</a:t>
            </a:r>
            <a:endParaRPr lang="en-US" dirty="0"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58200" cy="5592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“La </a:t>
            </a:r>
            <a:r>
              <a:rPr lang="en-US" dirty="0" err="1"/>
              <a:t>Brigada</a:t>
            </a:r>
            <a:r>
              <a:rPr lang="en-US" dirty="0"/>
              <a:t>” invades the Bay of Pigs</a:t>
            </a:r>
          </a:p>
          <a:p>
            <a:pPr lvl="1"/>
            <a:r>
              <a:rPr lang="en-US" dirty="0"/>
              <a:t>Eisenhower’s plan</a:t>
            </a:r>
          </a:p>
          <a:p>
            <a:pPr lvl="1"/>
            <a:r>
              <a:rPr lang="en-US" dirty="0"/>
              <a:t>We don’t give them air </a:t>
            </a:r>
            <a:r>
              <a:rPr lang="en-US" dirty="0" smtClean="0"/>
              <a:t>power</a:t>
            </a:r>
          </a:p>
          <a:p>
            <a:r>
              <a:rPr lang="en-US" dirty="0" smtClean="0"/>
              <a:t>1962:  USSR has 3 types of ICBMs (missiles) in Cuba that can reach ...</a:t>
            </a:r>
          </a:p>
          <a:p>
            <a:pPr lvl="1"/>
            <a:r>
              <a:rPr lang="en-US" smtClean="0"/>
              <a:t>South </a:t>
            </a:r>
            <a:r>
              <a:rPr lang="en-US" dirty="0" smtClean="0"/>
              <a:t>Carolina, D.C., Canada</a:t>
            </a:r>
          </a:p>
          <a:p>
            <a:r>
              <a:rPr lang="en-US" dirty="0" smtClean="0"/>
              <a:t>Kennedy wants to blockade Cuba and dismantle the weapons if Khrushchev will not.</a:t>
            </a:r>
          </a:p>
          <a:p>
            <a:r>
              <a:rPr lang="en-US" dirty="0" smtClean="0"/>
              <a:t>October 25:  Khrushchev will back down if Kennedy will never invade Cuba, and take American missiles out of Turkey</a:t>
            </a:r>
          </a:p>
          <a:p>
            <a:pPr lvl="1"/>
            <a:r>
              <a:rPr lang="en-US" dirty="0" smtClean="0"/>
              <a:t>We agree, but only privately to the latter. </a:t>
            </a:r>
          </a:p>
          <a:p>
            <a:r>
              <a:rPr lang="en-US" dirty="0" smtClean="0"/>
              <a:t>RESULTS: </a:t>
            </a:r>
            <a:r>
              <a:rPr lang="en-US" dirty="0"/>
              <a:t>Kremlin/White House </a:t>
            </a:r>
            <a:r>
              <a:rPr lang="en-US" dirty="0" smtClean="0"/>
              <a:t>hotline &amp; “Détente”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3296" y="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Ravie" panose="04040805050809020602" pitchFamily="82" charset="0"/>
              </a:rPr>
              <a:t>Lyndon B. Johnson takes over</a:t>
            </a:r>
            <a:endParaRPr lang="en-US" sz="4000" dirty="0">
              <a:latin typeface="Ravie" panose="04040805050809020602" pitchFamily="82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276600"/>
            <a:ext cx="8915400" cy="3429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r>
              <a:rPr lang="en-US" sz="3800" dirty="0" smtClean="0"/>
              <a:t>Sworn in on Air Force One</a:t>
            </a:r>
            <a:endParaRPr lang="en-US" sz="3800" dirty="0"/>
          </a:p>
          <a:p>
            <a:pPr>
              <a:lnSpc>
                <a:spcPct val="80000"/>
              </a:lnSpc>
            </a:pPr>
            <a:r>
              <a:rPr lang="en-US" sz="3800" dirty="0"/>
              <a:t>Vows to continue JFK’s </a:t>
            </a:r>
            <a:r>
              <a:rPr lang="en-US" sz="3800" dirty="0" smtClean="0"/>
              <a:t>policies</a:t>
            </a:r>
          </a:p>
          <a:p>
            <a:r>
              <a:rPr lang="en-US" sz="3800" dirty="0" smtClean="0"/>
              <a:t> “</a:t>
            </a:r>
            <a:r>
              <a:rPr lang="en-US" sz="3800" dirty="0"/>
              <a:t>War on Poverty”</a:t>
            </a:r>
          </a:p>
          <a:p>
            <a:pPr lvl="1"/>
            <a:r>
              <a:rPr lang="en-US" sz="3800" dirty="0" smtClean="0"/>
              <a:t>Lower Taxes, Job training, </a:t>
            </a:r>
            <a:r>
              <a:rPr lang="en-US" sz="3800" dirty="0" err="1" smtClean="0"/>
              <a:t>Headstart</a:t>
            </a:r>
            <a:endParaRPr lang="en-US" sz="3800" dirty="0"/>
          </a:p>
          <a:p>
            <a:r>
              <a:rPr lang="en-US" sz="3800" dirty="0" smtClean="0"/>
              <a:t>Great Society	</a:t>
            </a:r>
          </a:p>
          <a:p>
            <a:pPr lvl="1"/>
            <a:r>
              <a:rPr lang="en-US" sz="3800" dirty="0" smtClean="0"/>
              <a:t>Voting Rights, Medicare/Medicaid, Open Immigration, Safer Highways, Preserve the Wilderness </a:t>
            </a:r>
          </a:p>
          <a:p>
            <a:pPr marL="448056" lvl="1" indent="0">
              <a:buNone/>
            </a:pPr>
            <a:r>
              <a:rPr lang="en-US" sz="3800" dirty="0" smtClean="0"/>
              <a:t>BUT</a:t>
            </a:r>
            <a:endParaRPr lang="en-US" sz="3800" dirty="0"/>
          </a:p>
          <a:p>
            <a:r>
              <a:rPr lang="en-US" sz="3800" dirty="0"/>
              <a:t>Congress underfunded the programs they passed</a:t>
            </a:r>
          </a:p>
          <a:p>
            <a:r>
              <a:rPr lang="en-US" sz="3800" dirty="0"/>
              <a:t>African-Americans riots</a:t>
            </a:r>
          </a:p>
          <a:p>
            <a:r>
              <a:rPr lang="en-US" sz="3800" b="1" dirty="0"/>
              <a:t>Vietnam took top priority</a:t>
            </a:r>
          </a:p>
          <a:p>
            <a:endParaRPr lang="en-US" sz="3400" dirty="0" smtClean="0"/>
          </a:p>
          <a:p>
            <a:endParaRPr lang="en-US" sz="3400" dirty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800" t="24902" r="10800"/>
          <a:stretch/>
        </p:blipFill>
        <p:spPr>
          <a:xfrm>
            <a:off x="5486400" y="1357223"/>
            <a:ext cx="3460634" cy="3186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051" b="15642"/>
          <a:stretch/>
        </p:blipFill>
        <p:spPr>
          <a:xfrm>
            <a:off x="723900" y="1371600"/>
            <a:ext cx="3962400" cy="1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2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avie" panose="04040805050809020602" pitchFamily="82" charset="0"/>
              </a:rPr>
              <a:t>Johnson:</a:t>
            </a:r>
            <a:br>
              <a:rPr lang="en-US" dirty="0" smtClean="0">
                <a:latin typeface="Ravie" panose="04040805050809020602" pitchFamily="82" charset="0"/>
              </a:rPr>
            </a:br>
            <a:r>
              <a:rPr lang="en-US" sz="4400" dirty="0" smtClean="0">
                <a:latin typeface="Ravie" panose="04040805050809020602" pitchFamily="82" charset="0"/>
              </a:rPr>
              <a:t>Gulf of Tonkin Resolution</a:t>
            </a:r>
            <a:endParaRPr lang="en-US" sz="4400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02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August 1964</a:t>
            </a:r>
          </a:p>
          <a:p>
            <a:r>
              <a:rPr lang="en-US" dirty="0" smtClean="0"/>
              <a:t>N.V. patrol troops versus U.S. destroyers</a:t>
            </a:r>
          </a:p>
          <a:p>
            <a:pPr lvl="1"/>
            <a:r>
              <a:rPr lang="en-US" dirty="0" smtClean="0"/>
              <a:t>…Right?</a:t>
            </a:r>
          </a:p>
          <a:p>
            <a:r>
              <a:rPr lang="en-US" dirty="0" smtClean="0"/>
              <a:t>“Unprovoked Attack”</a:t>
            </a:r>
          </a:p>
          <a:p>
            <a:r>
              <a:rPr lang="en-US" dirty="0" smtClean="0"/>
              <a:t>Asks congress to go after N. Vietnam with all means necessary</a:t>
            </a:r>
          </a:p>
          <a:p>
            <a:r>
              <a:rPr lang="en-US" dirty="0" smtClean="0"/>
              <a:t>USA is officially in the Vietnam War</a:t>
            </a:r>
          </a:p>
        </p:txBody>
      </p:sp>
      <p:pic>
        <p:nvPicPr>
          <p:cNvPr id="1026" name="Picture 2" descr="http://www.truthmove.org/workspace/photos-content/johnsontokin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4464" y="2057400"/>
            <a:ext cx="3933336" cy="3590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57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Ravie" panose="04040805050809020602" pitchFamily="82" charset="0"/>
              </a:rPr>
              <a:t>Johnson:</a:t>
            </a:r>
            <a:br>
              <a:rPr lang="en-US" dirty="0" smtClean="0">
                <a:latin typeface="Ravie" panose="04040805050809020602" pitchFamily="82" charset="0"/>
              </a:rPr>
            </a:br>
            <a:r>
              <a:rPr lang="en-US" dirty="0" smtClean="0">
                <a:latin typeface="Ravie" panose="04040805050809020602" pitchFamily="82" charset="0"/>
              </a:rPr>
              <a:t>The Vietnam War</a:t>
            </a:r>
            <a:endParaRPr lang="en-US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54" y="1600200"/>
            <a:ext cx="5334000" cy="4709160"/>
          </a:xfrm>
        </p:spPr>
        <p:txBody>
          <a:bodyPr/>
          <a:lstStyle/>
          <a:p>
            <a:r>
              <a:rPr lang="en-US" dirty="0" smtClean="0"/>
              <a:t>1965: Operation Rolling Thunder</a:t>
            </a:r>
          </a:p>
          <a:p>
            <a:pPr lvl="1"/>
            <a:r>
              <a:rPr lang="en-US" dirty="0" smtClean="0"/>
              <a:t>Goals: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Make Hanoi negotiate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Boost Saigon’s government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Stop the supplies through the Ho Chi Minh Trail</a:t>
            </a:r>
          </a:p>
          <a:p>
            <a:r>
              <a:rPr lang="en-US" dirty="0" smtClean="0"/>
              <a:t>1965-8: Increased bombing</a:t>
            </a:r>
          </a:p>
          <a:p>
            <a:pPr lvl="1"/>
            <a:r>
              <a:rPr lang="en-US" dirty="0" smtClean="0"/>
              <a:t>No end in sight</a:t>
            </a:r>
          </a:p>
        </p:txBody>
      </p:sp>
      <p:pic>
        <p:nvPicPr>
          <p:cNvPr id="1026" name="Picture 2" descr="F:\1960s civil rights\agent o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346" y="1910207"/>
            <a:ext cx="3276854" cy="3271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69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242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avie" panose="04040805050809020602" pitchFamily="82" charset="0"/>
              </a:rPr>
              <a:t>Johnson:</a:t>
            </a:r>
            <a:br>
              <a:rPr lang="en-US" dirty="0" smtClean="0">
                <a:latin typeface="Ravie" panose="04040805050809020602" pitchFamily="82" charset="0"/>
              </a:rPr>
            </a:br>
            <a:r>
              <a:rPr lang="en-US" dirty="0" smtClean="0">
                <a:latin typeface="Ravie" panose="04040805050809020602" pitchFamily="82" charset="0"/>
              </a:rPr>
              <a:t>Turning Points</a:t>
            </a:r>
            <a:endParaRPr lang="en-US" dirty="0"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6388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Jan. 31, 1968: </a:t>
            </a:r>
            <a:r>
              <a:rPr lang="en-US" dirty="0" err="1" smtClean="0"/>
              <a:t>Tet</a:t>
            </a:r>
            <a:r>
              <a:rPr lang="en-US" dirty="0" smtClean="0"/>
              <a:t> Offensive</a:t>
            </a:r>
          </a:p>
          <a:p>
            <a:pPr lvl="1"/>
            <a:r>
              <a:rPr lang="en-US" dirty="0" smtClean="0"/>
              <a:t>We stop North Vietnam after a month</a:t>
            </a:r>
          </a:p>
          <a:p>
            <a:pPr lvl="1"/>
            <a:r>
              <a:rPr lang="en-US" dirty="0" smtClean="0"/>
              <a:t>The media emphasizes the heavy losses</a:t>
            </a:r>
          </a:p>
          <a:p>
            <a:r>
              <a:rPr lang="en-US" dirty="0" smtClean="0"/>
              <a:t>March 31, 1968:  Johnson announces he’s looking for peace</a:t>
            </a:r>
          </a:p>
          <a:p>
            <a:r>
              <a:rPr lang="en-US" dirty="0" smtClean="0"/>
              <a:t>March 1968: My Lai Massacre</a:t>
            </a:r>
          </a:p>
          <a:p>
            <a:pPr lvl="1"/>
            <a:r>
              <a:rPr lang="en-US" dirty="0" smtClean="0"/>
              <a:t>Lieutenant William </a:t>
            </a:r>
            <a:r>
              <a:rPr lang="en-US" dirty="0" err="1" smtClean="0"/>
              <a:t>Calley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590800"/>
            <a:ext cx="2828789" cy="4163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728" y="213819"/>
            <a:ext cx="3590789" cy="240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6167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Custom 18">
      <a:dk1>
        <a:srgbClr val="296C7D"/>
      </a:dk1>
      <a:lt1>
        <a:srgbClr val="CBE6ED"/>
      </a:lt1>
      <a:dk2>
        <a:srgbClr val="7030A0"/>
      </a:dk2>
      <a:lt2>
        <a:srgbClr val="1E515D"/>
      </a:lt2>
      <a:accent1>
        <a:srgbClr val="FF6566"/>
      </a:accent1>
      <a:accent2>
        <a:srgbClr val="FF0000"/>
      </a:accent2>
      <a:accent3>
        <a:srgbClr val="A9D6E2"/>
      </a:accent3>
      <a:accent4>
        <a:srgbClr val="296C7D"/>
      </a:accent4>
      <a:accent5>
        <a:srgbClr val="354369"/>
      </a:accent5>
      <a:accent6>
        <a:srgbClr val="475A8D"/>
      </a:accent6>
      <a:hlink>
        <a:srgbClr val="FF0000"/>
      </a:hlink>
      <a:folHlink>
        <a:srgbClr val="AA8A14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852</Words>
  <Application>Microsoft Office PowerPoint</Application>
  <PresentationFormat>On-screen Show (4:3)</PresentationFormat>
  <Paragraphs>143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Franklin Gothic Book</vt:lpstr>
      <vt:lpstr>Ravie</vt:lpstr>
      <vt:lpstr>Wingdings</vt:lpstr>
      <vt:lpstr>Wingdings 2</vt:lpstr>
      <vt:lpstr>Wingdings 3</vt:lpstr>
      <vt:lpstr>Technic</vt:lpstr>
      <vt:lpstr>The  1960s</vt:lpstr>
      <vt:lpstr>Kennedy: Domestic</vt:lpstr>
      <vt:lpstr>Kennedy:  Indochina</vt:lpstr>
      <vt:lpstr>Kennedy: Germany</vt:lpstr>
      <vt:lpstr>Kennedy: Cuba</vt:lpstr>
      <vt:lpstr>Lyndon B. Johnson takes over</vt:lpstr>
      <vt:lpstr>Johnson: Gulf of Tonkin Resolution</vt:lpstr>
      <vt:lpstr>Johnson: The Vietnam War</vt:lpstr>
      <vt:lpstr>Johnson: Turning Points</vt:lpstr>
      <vt:lpstr>Civil Rights: African-Americans Under Kennedy</vt:lpstr>
      <vt:lpstr>Civil Rights: New Directions</vt:lpstr>
      <vt:lpstr>Civil Rights: Native-Americans</vt:lpstr>
      <vt:lpstr>Civil Rights: Hispanic- &amp; Asian- Americans</vt:lpstr>
      <vt:lpstr>Civil Rights: Gender/Sexuality Activism</vt:lpstr>
      <vt:lpstr>Environmentalism</vt:lpstr>
      <vt:lpstr>Meanwhile in Africa</vt:lpstr>
      <vt:lpstr>Meanwhile in China</vt:lpstr>
      <vt:lpstr>Meanwhile in the Middle East</vt:lpstr>
      <vt:lpstr>The Rise of Terrorism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Camelot: John F. Kennedy</dc:title>
  <dc:creator>Amanda</dc:creator>
  <cp:lastModifiedBy>Amanda Jirka</cp:lastModifiedBy>
  <cp:revision>27</cp:revision>
  <cp:lastPrinted>2017-11-28T14:32:10Z</cp:lastPrinted>
  <dcterms:created xsi:type="dcterms:W3CDTF">2009-03-23T00:50:03Z</dcterms:created>
  <dcterms:modified xsi:type="dcterms:W3CDTF">2017-11-28T15:13:03Z</dcterms:modified>
</cp:coreProperties>
</file>