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88" r:id="rId2"/>
    <p:sldId id="261" r:id="rId3"/>
    <p:sldId id="257" r:id="rId4"/>
    <p:sldId id="258" r:id="rId5"/>
    <p:sldId id="259" r:id="rId6"/>
    <p:sldId id="260" r:id="rId7"/>
    <p:sldId id="299" r:id="rId8"/>
    <p:sldId id="300" r:id="rId9"/>
    <p:sldId id="298" r:id="rId10"/>
    <p:sldId id="290" r:id="rId11"/>
    <p:sldId id="292" r:id="rId12"/>
    <p:sldId id="293" r:id="rId13"/>
    <p:sldId id="294" r:id="rId14"/>
    <p:sldId id="295" r:id="rId15"/>
    <p:sldId id="296" r:id="rId16"/>
    <p:sldId id="297" r:id="rId17"/>
    <p:sldId id="262" r:id="rId18"/>
    <p:sldId id="263" r:id="rId19"/>
    <p:sldId id="264" r:id="rId20"/>
    <p:sldId id="265" r:id="rId21"/>
    <p:sldId id="266" r:id="rId22"/>
    <p:sldId id="267" r:id="rId23"/>
    <p:sldId id="276" r:id="rId24"/>
    <p:sldId id="268" r:id="rId25"/>
    <p:sldId id="269" r:id="rId26"/>
    <p:sldId id="270" r:id="rId27"/>
    <p:sldId id="271" r:id="rId28"/>
    <p:sldId id="274" r:id="rId29"/>
    <p:sldId id="273" r:id="rId30"/>
    <p:sldId id="275" r:id="rId31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8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FA6C-6D0C-481E-B1A5-396FADA80051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DA4BE-7936-4529-A72A-5CCE1C33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71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7CF8-E2B8-4311-BD9B-8E124E766BD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1882-573D-405A-B5C4-B03BEC24B55B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7CF8-E2B8-4311-BD9B-8E124E766BD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1882-573D-405A-B5C4-B03BEC24B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7CF8-E2B8-4311-BD9B-8E124E766BD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1882-573D-405A-B5C4-B03BEC24B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73185-A14F-40AC-B83C-1115166F2B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7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7CF8-E2B8-4311-BD9B-8E124E766BD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1882-573D-405A-B5C4-B03BEC24B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7CF8-E2B8-4311-BD9B-8E124E766BD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1882-573D-405A-B5C4-B03BEC24B5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7CF8-E2B8-4311-BD9B-8E124E766BD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1882-573D-405A-B5C4-B03BEC24B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7CF8-E2B8-4311-BD9B-8E124E766BD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1882-573D-405A-B5C4-B03BEC24B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7CF8-E2B8-4311-BD9B-8E124E766BD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1882-573D-405A-B5C4-B03BEC24B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7CF8-E2B8-4311-BD9B-8E124E766BD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1882-573D-405A-B5C4-B03BEC24B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7CF8-E2B8-4311-BD9B-8E124E766BD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1882-573D-405A-B5C4-B03BEC24B55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7CF8-E2B8-4311-BD9B-8E124E766BD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1882-573D-405A-B5C4-B03BEC24B55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4E7CF8-E2B8-4311-BD9B-8E124E766BD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F21882-573D-405A-B5C4-B03BEC24B55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ittromneycentral.com/uploads/Romney-shakes-hand-with-U.S.-Marine-while-marching-in-parade-at-Amherst-NH.-July-4-2011.jpg" TargetMode="External"/><Relationship Id="rId2" Type="http://schemas.openxmlformats.org/officeDocument/2006/relationships/hyperlink" Target="http://f00.inventorspot.com/images/superman-got-milk-ad-commercial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of the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603" y="1908175"/>
            <a:ext cx="8194675" cy="2514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800" b="1" dirty="0" smtClean="0">
                <a:latin typeface="Gadugi" panose="020B0502040204020203" pitchFamily="34" charset="0"/>
              </a:rPr>
              <a:t>Propaganda Techniques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9441" y="5410200"/>
            <a:ext cx="8001000" cy="10668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4000" dirty="0" smtClean="0">
              <a:solidFill>
                <a:srgbClr val="CC0066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66800" y="3165475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7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 smtClean="0">
                <a:solidFill>
                  <a:schemeClr val="tx1"/>
                </a:solidFill>
                <a:latin typeface="Gadugi" panose="020B0502040204020203" pitchFamily="34" charset="0"/>
              </a:rPr>
              <a:t>Name Calling or stereotyping</a:t>
            </a:r>
            <a:r>
              <a:rPr lang="en-US" altLang="en-US" sz="6600" b="1" dirty="0" smtClean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48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48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4800" b="1" smtClean="0">
              <a:solidFill>
                <a:srgbClr val="FF0000"/>
              </a:solidFill>
            </a:endParaRP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533400" y="1066800"/>
          <a:ext cx="82296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" r:id="rId3" imgW="1191693" imgH="894627" progId="PowerPoint.Slide.8">
                  <p:embed/>
                </p:oleObj>
              </mc:Choice>
              <mc:Fallback>
                <p:oleObj name="Slide" r:id="rId3" imgW="1191693" imgH="89462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82296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1030" descr="the_fallacy_detective_2009_ad_homin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411538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6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533400"/>
            <a:ext cx="7772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600" b="1" dirty="0" smtClean="0">
                <a:solidFill>
                  <a:schemeClr val="tx1"/>
                </a:solidFill>
                <a:latin typeface="Gadugi" panose="020B0502040204020203" pitchFamily="34" charset="0"/>
              </a:rPr>
              <a:t>Black or White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86400"/>
            <a:ext cx="8718062" cy="1028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>
                <a:latin typeface="Gadugi" panose="020B0502040204020203" pitchFamily="34" charset="0"/>
              </a:rPr>
              <a:t>Presents a dynamic of “either/or”</a:t>
            </a:r>
          </a:p>
        </p:txBody>
      </p:sp>
      <p:pic>
        <p:nvPicPr>
          <p:cNvPr id="68610" name="Picture 2" descr="Image result for pepsi vs coke 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772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600" b="1" dirty="0" smtClean="0">
                <a:solidFill>
                  <a:schemeClr val="tx1"/>
                </a:solidFill>
                <a:latin typeface="Gadugi" panose="020B0502040204020203" pitchFamily="34" charset="0"/>
              </a:rPr>
              <a:t>Fear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057400"/>
            <a:ext cx="4876800" cy="1600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dugi" panose="020B0502040204020203" pitchFamily="34" charset="0"/>
              </a:rPr>
              <a:t>Warns that disaster will result if a particular course of action is not followed. </a:t>
            </a:r>
          </a:p>
          <a:p>
            <a:pPr eaLnBrk="1" hangingPunct="1">
              <a:lnSpc>
                <a:spcPct val="90000"/>
              </a:lnSpc>
            </a:pPr>
            <a:endParaRPr lang="en-US" altLang="en-US" sz="4800" b="1" dirty="0" smtClean="0">
              <a:solidFill>
                <a:srgbClr val="FF0000"/>
              </a:solidFill>
            </a:endParaRPr>
          </a:p>
        </p:txBody>
      </p:sp>
      <p:pic>
        <p:nvPicPr>
          <p:cNvPr id="54276" name="Picture 4" descr="Image result for anyone can have hiv 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923"/>
            <a:ext cx="3654696" cy="49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371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600" b="1" dirty="0" smtClean="0">
                <a:solidFill>
                  <a:schemeClr val="tx1"/>
                </a:solidFill>
                <a:latin typeface="Gadugi" panose="020B0502040204020203" pitchFamily="34" charset="0"/>
              </a:rPr>
              <a:t>Bandwagon Technique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72000"/>
            <a:ext cx="7772400" cy="1295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4800" dirty="0" smtClean="0">
                <a:latin typeface="Gadugi" panose="020B0502040204020203" pitchFamily="34" charset="0"/>
              </a:rPr>
              <a:t>Everyone is doing it! 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800" dirty="0" smtClean="0">
                <a:latin typeface="Gadugi" panose="020B0502040204020203" pitchFamily="34" charset="0"/>
              </a:rPr>
              <a:t>You should too!!!</a:t>
            </a:r>
          </a:p>
          <a:p>
            <a:pPr algn="ctr" eaLnBrk="1" hangingPunct="1">
              <a:lnSpc>
                <a:spcPct val="90000"/>
              </a:lnSpc>
            </a:pPr>
            <a:endParaRPr lang="en-US" altLang="en-US" sz="48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en-US" sz="4800" b="1" dirty="0" smtClean="0">
              <a:solidFill>
                <a:srgbClr val="FF0000"/>
              </a:solidFill>
            </a:endParaRPr>
          </a:p>
        </p:txBody>
      </p:sp>
      <p:pic>
        <p:nvPicPr>
          <p:cNvPr id="10244" name="Picture 5" descr="McDonald%2525252525255C%27s%25252525252520and%25252525252520the%25252525252520Bandwagon%25252525252520App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86000"/>
            <a:ext cx="60198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9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28627"/>
            <a:ext cx="7772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7200" b="1" dirty="0" smtClean="0">
                <a:solidFill>
                  <a:schemeClr val="tx1"/>
                </a:solidFill>
                <a:latin typeface="Gadugi" panose="020B0502040204020203" pitchFamily="34" charset="0"/>
              </a:rPr>
              <a:t>Testimonial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648200" cy="2895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Q</a:t>
            </a:r>
            <a:r>
              <a:rPr lang="en-US" altLang="en-US" sz="2800" dirty="0" smtClean="0">
                <a:latin typeface="Arial" panose="020B0604020202020204" pitchFamily="34" charset="0"/>
              </a:rPr>
              <a:t>uotations or endorsements which  connect a famous or respectable person with a product or item. </a:t>
            </a:r>
            <a:endParaRPr lang="en-US" altLang="en-US" sz="2800" dirty="0" smtClean="0"/>
          </a:p>
          <a:p>
            <a:pPr eaLnBrk="1" hangingPunct="1"/>
            <a:endParaRPr lang="en-US" altLang="en-US" sz="2800" b="1" dirty="0" smtClean="0">
              <a:solidFill>
                <a:schemeClr val="hlink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3767138" y="2641600"/>
            <a:ext cx="31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69" name="Picture 17" descr="covergir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4275" y="1752600"/>
            <a:ext cx="3117850" cy="4191000"/>
          </a:xfrm>
          <a:noFill/>
        </p:spPr>
      </p:pic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3749675" y="2703513"/>
            <a:ext cx="31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71" name="Picture 22" descr="Body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42672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2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95079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000" b="1" dirty="0" smtClean="0">
                <a:solidFill>
                  <a:schemeClr val="tx1"/>
                </a:solidFill>
                <a:latin typeface="Gadugi" panose="020B0502040204020203" pitchFamily="34" charset="0"/>
              </a:rPr>
              <a:t>Plain Folks</a:t>
            </a:r>
            <a:endParaRPr lang="en-US" altLang="en-US" sz="6600" b="1" dirty="0" smtClean="0">
              <a:solidFill>
                <a:schemeClr val="tx1"/>
              </a:solidFill>
              <a:latin typeface="Gadugi" panose="020B0502040204020203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4800" b="1" smtClean="0">
              <a:solidFill>
                <a:schemeClr val="hlink"/>
              </a:solidFill>
            </a:endParaRPr>
          </a:p>
          <a:p>
            <a:pPr eaLnBrk="1" hangingPunct="1"/>
            <a:endParaRPr lang="en-US" altLang="en-US" sz="4800" b="1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4800" b="1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4400" b="1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4400" b="1" smtClean="0">
              <a:solidFill>
                <a:srgbClr val="FF0000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-15631" y="1220788"/>
            <a:ext cx="48768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latin typeface="Gadugi" panose="020B0502040204020203" pitchFamily="34" charset="0"/>
              </a:rPr>
              <a:t>Makes the leaders look like</a:t>
            </a:r>
          </a:p>
          <a:p>
            <a:pPr eaLnBrk="1" hangingPunct="1"/>
            <a:r>
              <a:rPr lang="en-US" altLang="en-US" dirty="0">
                <a:latin typeface="Gadugi" panose="020B0502040204020203" pitchFamily="34" charset="0"/>
              </a:rPr>
              <a:t> 	Plain folks (mom and pop style</a:t>
            </a:r>
            <a:r>
              <a:rPr lang="en-US" altLang="en-US" dirty="0" smtClean="0">
                <a:latin typeface="Gadugi" panose="020B0502040204020203" pitchFamily="34" charset="0"/>
              </a:rPr>
              <a:t>). A convincing </a:t>
            </a:r>
            <a:r>
              <a:rPr lang="en-US" altLang="en-US" dirty="0">
                <a:latin typeface="Gadugi" panose="020B0502040204020203" pitchFamily="34" charset="0"/>
              </a:rPr>
              <a:t>method to show they are just common people.</a:t>
            </a:r>
          </a:p>
          <a:p>
            <a:pPr eaLnBrk="1" hangingPunct="1"/>
            <a:endParaRPr lang="en-US" altLang="en-US" sz="3200" dirty="0">
              <a:solidFill>
                <a:srgbClr val="000099"/>
              </a:solidFill>
            </a:endParaRPr>
          </a:p>
        </p:txBody>
      </p: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0" y="2949575"/>
            <a:ext cx="9144000" cy="960438"/>
            <a:chOff x="0" y="43"/>
            <a:chExt cx="5760" cy="605"/>
          </a:xfrm>
        </p:grpSpPr>
        <p:sp>
          <p:nvSpPr>
            <p:cNvPr id="16396" name="Rectangle 7"/>
            <p:cNvSpPr>
              <a:spLocks noChangeArrowheads="1"/>
            </p:cNvSpPr>
            <p:nvPr/>
          </p:nvSpPr>
          <p:spPr bwMode="auto">
            <a:xfrm>
              <a:off x="0" y="43"/>
              <a:ext cx="576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7" name="Rectangle 8"/>
            <p:cNvSpPr>
              <a:spLocks noChangeArrowheads="1"/>
            </p:cNvSpPr>
            <p:nvPr/>
          </p:nvSpPr>
          <p:spPr bwMode="auto">
            <a:xfrm>
              <a:off x="0" y="43"/>
              <a:ext cx="5760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kumimoji="0" lang="en-US" altLang="en-US" sz="1100">
                  <a:hlinkClick r:id="rId2"/>
                </a:rPr>
                <a:t>  </a:t>
              </a:r>
              <a:r>
                <a:rPr kumimoji="0" lang="en-US" altLang="en-US" sz="5700"/>
                <a:t> </a:t>
              </a:r>
              <a:r>
                <a:rPr kumimoji="0" lang="en-US" altLang="en-US" sz="1100"/>
                <a:t>                   </a:t>
              </a:r>
            </a:p>
          </p:txBody>
        </p:sp>
      </p:grp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3756025" y="2789238"/>
            <a:ext cx="31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391" name="Group 27"/>
          <p:cNvGrpSpPr>
            <a:grpSpLocks/>
          </p:cNvGrpSpPr>
          <p:nvPr/>
        </p:nvGrpSpPr>
        <p:grpSpPr bwMode="auto">
          <a:xfrm>
            <a:off x="0" y="2949575"/>
            <a:ext cx="9144000" cy="960438"/>
            <a:chOff x="0" y="43"/>
            <a:chExt cx="5760" cy="605"/>
          </a:xfrm>
        </p:grpSpPr>
        <p:sp>
          <p:nvSpPr>
            <p:cNvPr id="16394" name="Rectangle 24"/>
            <p:cNvSpPr>
              <a:spLocks noChangeArrowheads="1"/>
            </p:cNvSpPr>
            <p:nvPr/>
          </p:nvSpPr>
          <p:spPr bwMode="auto">
            <a:xfrm>
              <a:off x="0" y="43"/>
              <a:ext cx="576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5" name="Rectangle 25"/>
            <p:cNvSpPr>
              <a:spLocks noChangeArrowheads="1"/>
            </p:cNvSpPr>
            <p:nvPr/>
          </p:nvSpPr>
          <p:spPr bwMode="auto">
            <a:xfrm>
              <a:off x="0" y="43"/>
              <a:ext cx="5760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kumimoji="0" lang="en-US" altLang="en-US" sz="1100">
                  <a:hlinkClick r:id="rId3"/>
                </a:rPr>
                <a:t>  </a:t>
              </a:r>
              <a:r>
                <a:rPr kumimoji="0" lang="en-US" altLang="en-US" sz="5700"/>
                <a:t> </a:t>
              </a:r>
              <a:r>
                <a:rPr kumimoji="0" lang="en-US" altLang="en-US" sz="1100"/>
                <a:t>                                      </a:t>
              </a:r>
            </a:p>
          </p:txBody>
        </p:sp>
      </p:grpSp>
      <p:pic>
        <p:nvPicPr>
          <p:cNvPr id="39969" name="Picture 33" descr="slide_192045_380977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0" name="Picture 34" descr="scouts-president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3810000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19261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4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Financing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FEC regulates campaign financing?</a:t>
            </a:r>
          </a:p>
          <a:p>
            <a:r>
              <a:rPr lang="en-US" dirty="0" smtClean="0"/>
              <a:t>Why?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Dealing with large sums of money has potential to breed corruption, scandal</a:t>
            </a:r>
          </a:p>
          <a:p>
            <a:endParaRPr lang="en-US" dirty="0"/>
          </a:p>
          <a:p>
            <a:r>
              <a:rPr lang="en-US" dirty="0" smtClean="0"/>
              <a:t>This is why public financing was put into place.</a:t>
            </a:r>
          </a:p>
          <a:p>
            <a:endParaRPr lang="en-US" dirty="0"/>
          </a:p>
          <a:p>
            <a:r>
              <a:rPr lang="en-US" dirty="0" smtClean="0"/>
              <a:t>Listen to NPR radio broadcast.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5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Buckley v. </a:t>
            </a:r>
            <a:r>
              <a:rPr lang="en-US" b="1" u="sng" dirty="0" err="1" smtClean="0"/>
              <a:t>Valeo</a:t>
            </a:r>
            <a:r>
              <a:rPr lang="en-US" b="1" u="sng" dirty="0"/>
              <a:t> </a:t>
            </a:r>
            <a:r>
              <a:rPr lang="en-US" dirty="0" smtClean="0"/>
              <a:t>court case= restrictions on amount of money someone can use during a campaign reduces their ability to freely express their ideas.</a:t>
            </a:r>
          </a:p>
          <a:p>
            <a:endParaRPr lang="en-US" dirty="0"/>
          </a:p>
          <a:p>
            <a:r>
              <a:rPr lang="en-US" dirty="0" smtClean="0"/>
              <a:t>Impact: Candidates have no cap on spending as long as the money is raised from private donors.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4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PACS</a:t>
            </a:r>
            <a:r>
              <a:rPr lang="en-US" dirty="0" smtClean="0"/>
              <a:t>: corporate or union based organizations that donate money for the purpose of influencing an election.</a:t>
            </a:r>
          </a:p>
          <a:p>
            <a:r>
              <a:rPr lang="en-US" dirty="0" smtClean="0"/>
              <a:t>Regulated by FEC</a:t>
            </a:r>
          </a:p>
          <a:p>
            <a:r>
              <a:rPr lang="en-US" dirty="0" smtClean="0"/>
              <a:t>Example: NRA, Kraft Food, McDonald Corporation</a:t>
            </a:r>
          </a:p>
          <a:p>
            <a:endParaRPr lang="en-US" dirty="0"/>
          </a:p>
          <a:p>
            <a:r>
              <a:rPr lang="en-US" b="1" u="sng" dirty="0" smtClean="0"/>
              <a:t>527s</a:t>
            </a:r>
            <a:r>
              <a:rPr lang="en-US" dirty="0" smtClean="0"/>
              <a:t>: similar to PACS but they don’t donate directly or work with the candidates campaign.</a:t>
            </a:r>
          </a:p>
          <a:p>
            <a:r>
              <a:rPr lang="en-US" dirty="0" smtClean="0"/>
              <a:t>Not regulated by FEC and tax-exempt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Swiftboat</a:t>
            </a:r>
            <a:r>
              <a:rPr lang="en-US" dirty="0" smtClean="0"/>
              <a:t> Veterans for Truth</a:t>
            </a:r>
          </a:p>
          <a:p>
            <a:endParaRPr lang="en-US" dirty="0"/>
          </a:p>
          <a:p>
            <a:r>
              <a:rPr lang="en-US" b="1" u="sng" dirty="0" smtClean="0"/>
              <a:t>Bundling</a:t>
            </a:r>
            <a:r>
              <a:rPr lang="en-US" dirty="0" smtClean="0"/>
              <a:t>: One individual gathers contributions from a large number of people and donates the money all at once.</a:t>
            </a:r>
          </a:p>
          <a:p>
            <a:r>
              <a:rPr lang="en-US" dirty="0" smtClean="0"/>
              <a:t>Bundler gains a lot of political influence</a:t>
            </a:r>
          </a:p>
        </p:txBody>
      </p:sp>
    </p:spTree>
    <p:extLst>
      <p:ext uri="{BB962C8B-B14F-4D97-AF65-F5344CB8AC3E}">
        <p14:creationId xmlns:p14="http://schemas.microsoft.com/office/powerpoint/2010/main" val="40065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as “gatekeeper”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decides which stories are important enough to receive public attention- and which ones aren’t. </a:t>
            </a:r>
            <a:endParaRPr lang="en-US" dirty="0"/>
          </a:p>
        </p:txBody>
      </p:sp>
      <p:sp>
        <p:nvSpPr>
          <p:cNvPr id="4" name="AutoShape 2" descr="Image result for do not 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SUPER PAC</a:t>
            </a:r>
          </a:p>
          <a:p>
            <a:r>
              <a:rPr lang="en-US" dirty="0" smtClean="0"/>
              <a:t>a </a:t>
            </a:r>
            <a:r>
              <a:rPr lang="en-US" dirty="0"/>
              <a:t>political committee whose primary purpose is to influence </a:t>
            </a:r>
            <a:r>
              <a:rPr lang="en-US" dirty="0" smtClean="0"/>
              <a:t>elections,</a:t>
            </a:r>
          </a:p>
          <a:p>
            <a:r>
              <a:rPr lang="en-US" dirty="0" smtClean="0"/>
              <a:t>It can </a:t>
            </a:r>
            <a:r>
              <a:rPr lang="en-US" dirty="0"/>
              <a:t>take unlimited amounts of money, outside of federal contribution limits, from rich people, unions and corporations, pool it all together, and spend it to advocate for a </a:t>
            </a:r>
            <a:r>
              <a:rPr lang="en-US" dirty="0" smtClean="0"/>
              <a:t>candidate</a:t>
            </a:r>
          </a:p>
          <a:p>
            <a:r>
              <a:rPr lang="en-US" dirty="0" smtClean="0"/>
              <a:t>They must be independent </a:t>
            </a:r>
            <a:r>
              <a:rPr lang="en-US" dirty="0"/>
              <a:t>and not coordinated with the candidate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Loophole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money: regulated campaign contributions that are limited and given directly to the candidate.</a:t>
            </a:r>
          </a:p>
          <a:p>
            <a:endParaRPr lang="en-US" dirty="0"/>
          </a:p>
          <a:p>
            <a:r>
              <a:rPr lang="en-US" dirty="0" smtClean="0"/>
              <a:t>Soft Money: Unlimited and unregulated campaign contributions to national parties, supposedly for generic “party building activities” (get out the vote, yard signs etc…)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differences between interest groups and political parties?</a:t>
            </a:r>
          </a:p>
          <a:p>
            <a:r>
              <a:rPr lang="en-US" dirty="0" smtClean="0"/>
              <a:t>Why are interest groups more effective in influencing the government than </a:t>
            </a:r>
            <a:r>
              <a:rPr lang="en-US" smtClean="0"/>
              <a:t>individual citizens?</a:t>
            </a:r>
            <a:endParaRPr lang="en-US" dirty="0" smtClean="0"/>
          </a:p>
          <a:p>
            <a:r>
              <a:rPr lang="en-US" dirty="0" smtClean="0"/>
              <a:t>What are three reasons why citizens join interest groups</a:t>
            </a:r>
          </a:p>
          <a:p>
            <a:r>
              <a:rPr lang="en-US" dirty="0" smtClean="0"/>
              <a:t>Do interest groups help make representative government truly “government by the people”. Explain.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True/False</a:t>
            </a:r>
          </a:p>
          <a:p>
            <a:pPr marL="457200" indent="-457200">
              <a:buAutoNum type="arabicPeriod"/>
            </a:pPr>
            <a:r>
              <a:rPr lang="en-US" dirty="0" smtClean="0"/>
              <a:t>Super PACs can give unlimited amounts of money to a candidate.</a:t>
            </a:r>
          </a:p>
          <a:p>
            <a:pPr marL="457200" indent="-457200">
              <a:buAutoNum type="arabicPeriod"/>
            </a:pPr>
            <a:r>
              <a:rPr lang="en-US" dirty="0" smtClean="0"/>
              <a:t>PACS cannot accept more than $5000 in individual contributions</a:t>
            </a:r>
          </a:p>
          <a:p>
            <a:pPr marL="457200" indent="-457200">
              <a:buAutoNum type="arabicPeriod"/>
            </a:pPr>
            <a:r>
              <a:rPr lang="en-US" dirty="0" smtClean="0"/>
              <a:t>Public financing is funded through taxpayers.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scription: images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6934200" cy="579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88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scription: speec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391400" cy="594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7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925466" cy="593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scription: 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391400" cy="617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2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Public Interest: focus on topics that affect the general population like education, the environment and politics.</a:t>
            </a:r>
          </a:p>
          <a:p>
            <a:endParaRPr lang="en-US" dirty="0"/>
          </a:p>
          <a:p>
            <a:r>
              <a:rPr lang="en-US" dirty="0" smtClean="0"/>
              <a:t>Economic interests: promotes the economic interests of their members of in business, labor, trade organizations.</a:t>
            </a:r>
          </a:p>
          <a:p>
            <a:endParaRPr lang="en-US" dirty="0"/>
          </a:p>
          <a:p>
            <a:r>
              <a:rPr lang="en-US" dirty="0" smtClean="0"/>
              <a:t>Professional groups: advocates for people in a particular profession, such as doctors, lawyers and teachers.</a:t>
            </a:r>
          </a:p>
          <a:p>
            <a:endParaRPr lang="en-US" dirty="0"/>
          </a:p>
          <a:p>
            <a:r>
              <a:rPr lang="en-US" dirty="0" smtClean="0"/>
              <a:t>Ideological groups: promotes policies based on a set of core political or religious beliefs.</a:t>
            </a:r>
          </a:p>
          <a:p>
            <a:endParaRPr lang="en-US" dirty="0"/>
          </a:p>
          <a:p>
            <a:r>
              <a:rPr lang="en-US" dirty="0" smtClean="0"/>
              <a:t>Single-Issue groups: focuses on one narrow topic, such as immigration or drunk driving.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Lobbyists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What is a lobbyist?</a:t>
            </a:r>
            <a:endParaRPr lang="en-US" dirty="0"/>
          </a:p>
          <a:p>
            <a:r>
              <a:rPr lang="en-US" dirty="0" smtClean="0"/>
              <a:t>Does it surprise you that a governmental interest group (U.S. Chamber of Commerce) would have the largest lobbying budget? Why or why not?</a:t>
            </a:r>
            <a:endParaRPr lang="en-US" dirty="0"/>
          </a:p>
          <a:p>
            <a:r>
              <a:rPr lang="en-US" dirty="0" smtClean="0"/>
              <a:t>What are some of the qualities that make up a good lobbyist?</a:t>
            </a:r>
            <a:endParaRPr lang="en-US" dirty="0"/>
          </a:p>
          <a:p>
            <a:r>
              <a:rPr lang="en-US" dirty="0" smtClean="0"/>
              <a:t>What are the differences between direct, indirect and grassroots lobbying?</a:t>
            </a:r>
          </a:p>
          <a:p>
            <a:r>
              <a:rPr lang="en-US" dirty="0" smtClean="0"/>
              <a:t>Why are lobbyists traditionally held in high suspicion?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0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Media as “Watchdog”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418"/>
            <a:ext cx="8229600" cy="4525963"/>
          </a:xfrm>
        </p:spPr>
        <p:txBody>
          <a:bodyPr/>
          <a:lstStyle/>
          <a:p>
            <a:r>
              <a:rPr lang="en-US" dirty="0" smtClean="0"/>
              <a:t>Media keeps watch on the government and those in power.</a:t>
            </a:r>
          </a:p>
          <a:p>
            <a:r>
              <a:rPr lang="en-US" dirty="0" smtClean="0"/>
              <a:t>Example: Watergate Scandal</a:t>
            </a:r>
          </a:p>
        </p:txBody>
      </p:sp>
      <p:pic>
        <p:nvPicPr>
          <p:cNvPr id="1026" name="Picture 2" descr="http://www.ibabuzz.com/politics/files/2013/03/watch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4781550" cy="33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 Discuss with a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What do you know about the A.P. government exam?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49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as “Agenda-Setter”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decides what issues society discusses in the public sphere and thus influences the </a:t>
            </a:r>
            <a:r>
              <a:rPr lang="en-US" smtClean="0"/>
              <a:t>political agenda.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334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as “Business”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media makes money by selling time and spaces to advertisers.</a:t>
            </a:r>
          </a:p>
          <a:p>
            <a:r>
              <a:rPr lang="en-US" dirty="0" smtClean="0"/>
              <a:t>In order to survive today’s culture, news must keep things short, fast-paced and exciting.</a:t>
            </a:r>
            <a:endParaRPr lang="en-US" dirty="0"/>
          </a:p>
        </p:txBody>
      </p:sp>
      <p:pic>
        <p:nvPicPr>
          <p:cNvPr id="3074" name="Picture 2" descr="http://www.centuryproductsllc.com/wp-content/uploads/holding-mo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as “biased”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sources are liberal </a:t>
            </a:r>
            <a:r>
              <a:rPr lang="en-US" dirty="0" smtClean="0"/>
              <a:t>and </a:t>
            </a:r>
            <a:r>
              <a:rPr lang="en-US" dirty="0" smtClean="0"/>
              <a:t>some lean conservative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810000" cy="323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Perception of Media credibility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778" y="1676400"/>
            <a:ext cx="3492731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Which of these news station tilts liberal?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Which of these news stations tilt conservative?</a:t>
            </a:r>
            <a:endParaRPr lang="en-US" dirty="0"/>
          </a:p>
        </p:txBody>
      </p:sp>
      <p:pic>
        <p:nvPicPr>
          <p:cNvPr id="2050" name="Picture 2" descr="Displaying IMG_02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9" b="8842"/>
          <a:stretch/>
        </p:blipFill>
        <p:spPr bwMode="auto">
          <a:xfrm>
            <a:off x="685800" y="865909"/>
            <a:ext cx="4267835" cy="5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76200"/>
            <a:ext cx="8229600" cy="762000"/>
          </a:xfrm>
        </p:spPr>
        <p:txBody>
          <a:bodyPr/>
          <a:lstStyle/>
          <a:p>
            <a:r>
              <a:rPr lang="en-US" dirty="0" smtClean="0"/>
              <a:t>Fake News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990600"/>
            <a:ext cx="6096000" cy="5677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7" y="762534"/>
            <a:ext cx="6309505" cy="609546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61905" y="838200"/>
            <a:ext cx="2608737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Top Fake News Stories of 2016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/>
              <a:t>Trump saves marines.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/>
              <a:t>Pope Francis/Trump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/>
              <a:t>#</a:t>
            </a:r>
            <a:r>
              <a:rPr lang="en-US" dirty="0" err="1" smtClean="0"/>
              <a:t>PizzaGate</a:t>
            </a:r>
            <a:endParaRPr lang="en-US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/>
              <a:t>Ireland loves refugees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/>
              <a:t>Clinton sold weapons to Isis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7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as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arguments to convince someone of something</a:t>
            </a:r>
          </a:p>
          <a:p>
            <a:r>
              <a:rPr lang="en-US" dirty="0" smtClean="0"/>
              <a:t>An attempt to change your behavior, your choice</a:t>
            </a:r>
          </a:p>
          <a:p>
            <a:r>
              <a:rPr lang="en-US" dirty="0" smtClean="0"/>
              <a:t>An appeal to emotion and not </a:t>
            </a:r>
            <a:r>
              <a:rPr lang="en-US" dirty="0" smtClean="0"/>
              <a:t>intellect= TV ADS!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22830</TotalTime>
  <Words>800</Words>
  <Application>Microsoft Office PowerPoint</Application>
  <PresentationFormat>On-screen Show (4:3)</PresentationFormat>
  <Paragraphs>114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Gadugi</vt:lpstr>
      <vt:lpstr>Times New Roman</vt:lpstr>
      <vt:lpstr>Tw Cen MT</vt:lpstr>
      <vt:lpstr>Thatch</vt:lpstr>
      <vt:lpstr>Slide</vt:lpstr>
      <vt:lpstr>Roles of the Media</vt:lpstr>
      <vt:lpstr>Media as “gatekeeper”</vt:lpstr>
      <vt:lpstr>Media as “Watchdog”</vt:lpstr>
      <vt:lpstr>Media as “Agenda-Setter”</vt:lpstr>
      <vt:lpstr>Media as “Business”</vt:lpstr>
      <vt:lpstr>Media as “biased”</vt:lpstr>
      <vt:lpstr>Perception of Media credibility</vt:lpstr>
      <vt:lpstr>Fake News </vt:lpstr>
      <vt:lpstr>Media as Propaganda</vt:lpstr>
      <vt:lpstr>Propaganda Techniques</vt:lpstr>
      <vt:lpstr>Name Calling or stereotyping </vt:lpstr>
      <vt:lpstr>Black or White</vt:lpstr>
      <vt:lpstr>Fear</vt:lpstr>
      <vt:lpstr>Bandwagon Technique</vt:lpstr>
      <vt:lpstr>Testimonial</vt:lpstr>
      <vt:lpstr>Plain Folks</vt:lpstr>
      <vt:lpstr>Campaign Financing</vt:lpstr>
      <vt:lpstr>Loopholes</vt:lpstr>
      <vt:lpstr>Loopholes</vt:lpstr>
      <vt:lpstr>Loophole</vt:lpstr>
      <vt:lpstr>Loophole </vt:lpstr>
      <vt:lpstr>Questions</vt:lpstr>
      <vt:lpstr>Warm Up</vt:lpstr>
      <vt:lpstr>PowerPoint Presentation</vt:lpstr>
      <vt:lpstr>PowerPoint Presentation</vt:lpstr>
      <vt:lpstr>PowerPoint Presentation</vt:lpstr>
      <vt:lpstr>PowerPoint Presentation</vt:lpstr>
      <vt:lpstr>Types of Interest groups</vt:lpstr>
      <vt:lpstr>Lobbyists</vt:lpstr>
      <vt:lpstr>Warm Up: Discuss with a partner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the Media</dc:title>
  <dc:creator>Arielle Rochelin</dc:creator>
  <cp:lastModifiedBy>Arielle Rochelin</cp:lastModifiedBy>
  <cp:revision>47</cp:revision>
  <cp:lastPrinted>2015-04-15T19:39:04Z</cp:lastPrinted>
  <dcterms:created xsi:type="dcterms:W3CDTF">2015-03-02T20:00:31Z</dcterms:created>
  <dcterms:modified xsi:type="dcterms:W3CDTF">2017-03-10T21:46:08Z</dcterms:modified>
</cp:coreProperties>
</file>