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632"/>
  </p:normalViewPr>
  <p:slideViewPr>
    <p:cSldViewPr snapToGrid="0" snapToObjects="1">
      <p:cViewPr varScale="1">
        <p:scale>
          <a:sx n="80" d="100"/>
          <a:sy n="80" d="100"/>
        </p:scale>
        <p:origin x="224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1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0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2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3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5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7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5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C02D7-AC25-D942-84BD-F5F3A82B88C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5B350-94D8-BA42-8233-008B8B21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9963"/>
            <a:ext cx="12192000" cy="3593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Noteworthy Light" charset="0"/>
                <a:ea typeface="Noteworthy Light" charset="0"/>
                <a:cs typeface="Noteworthy Light" charset="0"/>
              </a:rPr>
              <a:t>Ghana</a:t>
            </a:r>
            <a:endParaRPr lang="en-US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Noteworthy Light" charset="0"/>
                <a:ea typeface="Noteworthy Light" charset="0"/>
                <a:cs typeface="Noteworthy Light" charset="0"/>
              </a:rPr>
              <a:t>By:</a:t>
            </a:r>
          </a:p>
          <a:p>
            <a:r>
              <a:rPr lang="en-US" dirty="0" smtClean="0">
                <a:latin typeface="Noteworthy Light" charset="0"/>
                <a:ea typeface="Noteworthy Light" charset="0"/>
                <a:cs typeface="Noteworthy Light" charset="0"/>
              </a:rPr>
              <a:t>Britany, Chase, Mayoree, and Mario</a:t>
            </a:r>
            <a:endParaRPr lang="en-US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0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8318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13346"/>
            <a:ext cx="3932237" cy="154405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Noteworthy Light" charset="0"/>
                <a:ea typeface="Noteworthy Light" charset="0"/>
                <a:cs typeface="Noteworthy Light" charset="0"/>
              </a:rPr>
              <a:t>Trading Items</a:t>
            </a:r>
            <a:endParaRPr lang="en-US" sz="40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" r="342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2400" dirty="0">
                <a:latin typeface="Noteworthy Light" charset="0"/>
                <a:ea typeface="Noteworthy Light" charset="0"/>
                <a:cs typeface="Noteworthy Light" charset="0"/>
              </a:rPr>
              <a:t>Two most important trade </a:t>
            </a:r>
            <a:r>
              <a:rPr lang="en-US" sz="2400" dirty="0" smtClean="0">
                <a:latin typeface="Noteworthy Light" charset="0"/>
                <a:ea typeface="Noteworthy Light" charset="0"/>
                <a:cs typeface="Noteworthy Light" charset="0"/>
              </a:rPr>
              <a:t>items </a:t>
            </a:r>
            <a:r>
              <a:rPr lang="en-US" sz="2400" dirty="0">
                <a:latin typeface="Noteworthy Light" charset="0"/>
                <a:ea typeface="Noteworthy Light" charset="0"/>
                <a:cs typeface="Noteworthy Light" charset="0"/>
              </a:rPr>
              <a:t>were gold and </a:t>
            </a:r>
            <a:r>
              <a:rPr lang="en-US" sz="2400" dirty="0" smtClean="0">
                <a:latin typeface="Noteworthy Light" charset="0"/>
                <a:ea typeface="Noteworthy Light" charset="0"/>
                <a:cs typeface="Noteworthy Light" charset="0"/>
              </a:rPr>
              <a:t>salt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400" dirty="0">
                <a:latin typeface="Noteworthy Light" charset="0"/>
                <a:ea typeface="Noteworthy Light" charset="0"/>
                <a:cs typeface="Noteworthy Light" charset="0"/>
              </a:rPr>
              <a:t>Gold came from a forest region South of the Savanna between the Niger and Senegal rivers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400" dirty="0">
                <a:latin typeface="Noteworthy Light" charset="0"/>
                <a:ea typeface="Noteworthy Light" charset="0"/>
                <a:cs typeface="Noteworthy Light" charset="0"/>
              </a:rPr>
              <a:t>The Saharan contained deposits of salt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400" dirty="0">
                <a:latin typeface="Noteworthy Light" charset="0"/>
                <a:ea typeface="Noteworthy Light" charset="0"/>
                <a:cs typeface="Noteworthy Light" charset="0"/>
              </a:rPr>
              <a:t>In the Saharan village of </a:t>
            </a:r>
            <a:r>
              <a:rPr lang="en-US" sz="2400" dirty="0" err="1">
                <a:latin typeface="Noteworthy Light" charset="0"/>
                <a:ea typeface="Noteworthy Light" charset="0"/>
                <a:cs typeface="Noteworthy Light" charset="0"/>
              </a:rPr>
              <a:t>Taghaza</a:t>
            </a:r>
            <a:r>
              <a:rPr lang="en-US" sz="2400" dirty="0">
                <a:latin typeface="Noteworthy Light" charset="0"/>
                <a:ea typeface="Noteworthy Light" charset="0"/>
                <a:cs typeface="Noteworthy Light" charset="0"/>
              </a:rPr>
              <a:t>, workers built their houses from salt blocks because it was the only material available </a:t>
            </a:r>
            <a:endParaRPr lang="en-US" sz="2400" dirty="0" smtClean="0">
              <a:latin typeface="Noteworthy Light" charset="0"/>
              <a:ea typeface="Noteworthy Light" charset="0"/>
              <a:cs typeface="Noteworthy Light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41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Noteworthy Light" charset="0"/>
                <a:ea typeface="Noteworthy Light" charset="0"/>
                <a:cs typeface="Noteworthy Light" charset="0"/>
              </a:rPr>
              <a:t>Gold-Salt Trade</a:t>
            </a:r>
            <a:endParaRPr lang="en-US" sz="40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Merchants met in trading cities, where they exchanged goods under the watchful eye of the king’s tax collector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In addition to taxing trade, royal officials made sure that all traders weighed goods fairly and did business according to law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Royal guards also provided protection from </a:t>
            </a:r>
            <a:r>
              <a:rPr lang="en-US" sz="2200" dirty="0" smtClean="0">
                <a:latin typeface="Noteworthy Light" charset="0"/>
                <a:ea typeface="Noteworthy Light" charset="0"/>
                <a:cs typeface="Noteworthy Light" charset="0"/>
              </a:rPr>
              <a:t>bandits</a:t>
            </a:r>
            <a:endParaRPr lang="en-US" sz="22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1" r="143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247896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28031" y="1149504"/>
            <a:ext cx="3555749" cy="907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Noteworthy Light" charset="0"/>
                <a:ea typeface="Noteworthy Light" charset="0"/>
                <a:cs typeface="Noteworthy Light" charset="0"/>
              </a:rPr>
              <a:t>Coast Of Gold</a:t>
            </a:r>
            <a:endParaRPr lang="en-US" sz="40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2" b="1505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By the year 800, Ghana had become an empire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Since Ghana’s king controlled trade and commanded a large army, he could demand taxes and gifts from the chiefs of surrounding lands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In the royal palace, the kings would store gold nuggets and slabs of </a:t>
            </a:r>
            <a:r>
              <a:rPr lang="en-US" sz="2200" dirty="0" smtClean="0">
                <a:latin typeface="Noteworthy Light" charset="0"/>
                <a:ea typeface="Noteworthy Light" charset="0"/>
                <a:cs typeface="Noteworthy Light" charset="0"/>
              </a:rPr>
              <a:t>salt </a:t>
            </a: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collected as </a:t>
            </a:r>
            <a:r>
              <a:rPr lang="en-US" sz="2200" dirty="0" smtClean="0">
                <a:latin typeface="Noteworthy Light" charset="0"/>
                <a:ea typeface="Noteworthy Light" charset="0"/>
                <a:cs typeface="Noteworthy Light" charset="0"/>
              </a:rPr>
              <a:t>taxes</a:t>
            </a:r>
            <a:endParaRPr lang="en-US" sz="22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54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Noteworthy Light" charset="0"/>
                <a:ea typeface="Noteworthy Light" charset="0"/>
                <a:cs typeface="Noteworthy Light" charset="0"/>
              </a:rPr>
              <a:t>The King and his Gold</a:t>
            </a:r>
            <a:endParaRPr lang="en-US" sz="40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" r="263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Only the king had the right to own gold nuggets, although gold dust freely circulated in the marketplace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The king then limited the supply of gold and kept its price from falling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Ghana’s African ruler acted as a religious leader, chief judge, and military </a:t>
            </a:r>
            <a:r>
              <a:rPr lang="en-US" sz="2200" dirty="0" smtClean="0">
                <a:latin typeface="Noteworthy Light" charset="0"/>
                <a:ea typeface="Noteworthy Light" charset="0"/>
                <a:cs typeface="Noteworthy Light" charset="0"/>
              </a:rPr>
              <a:t>commander</a:t>
            </a:r>
            <a:endParaRPr lang="en-US" sz="22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25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62" y="2057400"/>
            <a:ext cx="3675888" cy="3593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Noteworthy Light" charset="0"/>
                <a:ea typeface="Noteworthy Light" charset="0"/>
                <a:cs typeface="Noteworthy Light" charset="0"/>
              </a:rPr>
              <a:t>Islamic </a:t>
            </a:r>
            <a:r>
              <a:rPr lang="en-US" sz="4000" dirty="0" smtClean="0">
                <a:latin typeface="Noteworthy Light" charset="0"/>
                <a:ea typeface="Noteworthy Light" charset="0"/>
                <a:cs typeface="Noteworthy Light" charset="0"/>
              </a:rPr>
              <a:t>Spreading</a:t>
            </a:r>
            <a:endParaRPr lang="en-US" sz="40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1" b="607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While Islam spread through North Africa by conquest, south of the Sahara, Islam spread through trade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Muslim merchants and teachers settled in the states south of the Sahara and introduced their faith there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Ghana’s rulers converted to </a:t>
            </a:r>
            <a:r>
              <a:rPr lang="en-US" sz="2200" dirty="0" smtClean="0">
                <a:latin typeface="Noteworthy Light" charset="0"/>
                <a:ea typeface="Noteworthy Light" charset="0"/>
                <a:cs typeface="Noteworthy Light" charset="0"/>
              </a:rPr>
              <a:t>Islam</a:t>
            </a:r>
            <a:endParaRPr lang="en-US" sz="22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2156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Noteworthy Light" charset="0"/>
                <a:ea typeface="Noteworthy Light" charset="0"/>
                <a:cs typeface="Noteworthy Light" charset="0"/>
              </a:rPr>
              <a:t>Islamic Influences</a:t>
            </a:r>
            <a:endParaRPr lang="en-US" sz="40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0" b="1002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People in the empire clung to their animistic beliefs and practices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Animism is the belief that spirits living in animals, plants, and natural forces play an important role in daily life 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In 1076 the Muslim </a:t>
            </a:r>
            <a:r>
              <a:rPr lang="en-US" sz="2200" dirty="0" err="1">
                <a:latin typeface="Noteworthy Light" charset="0"/>
                <a:ea typeface="Noteworthy Light" charset="0"/>
                <a:cs typeface="Noteworthy Light" charset="0"/>
              </a:rPr>
              <a:t>Almoravids</a:t>
            </a:r>
            <a:r>
              <a:rPr lang="en-US" sz="2200" dirty="0">
                <a:latin typeface="Noteworthy Light" charset="0"/>
                <a:ea typeface="Noteworthy Light" charset="0"/>
                <a:cs typeface="Noteworthy Light" charset="0"/>
              </a:rPr>
              <a:t> of North African completed their conquest of Ghana resulting in disruption of the gold-salt </a:t>
            </a:r>
            <a:r>
              <a:rPr lang="en-US" sz="2200" dirty="0" smtClean="0">
                <a:latin typeface="Noteworthy Light" charset="0"/>
                <a:ea typeface="Noteworthy Light" charset="0"/>
                <a:cs typeface="Noteworthy Light" charset="0"/>
              </a:rPr>
              <a:t>trade</a:t>
            </a:r>
            <a:endParaRPr lang="en-US" sz="22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565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>
                <a:latin typeface="Noteworthy Light" charset="0"/>
                <a:ea typeface="Noteworthy Light" charset="0"/>
                <a:cs typeface="Noteworthy Light" charset="0"/>
              </a:rPr>
              <a:t>Connection</a:t>
            </a:r>
            <a:endParaRPr lang="en-US" sz="100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3000" dirty="0" smtClean="0">
                <a:latin typeface="Noteworthy Light" charset="0"/>
                <a:ea typeface="Noteworthy Light" charset="0"/>
                <a:cs typeface="Noteworthy Light" charset="0"/>
              </a:rPr>
              <a:t>Sundiata ,</a:t>
            </a:r>
            <a:r>
              <a:rPr lang="en-US" sz="3000" dirty="0" err="1" smtClean="0">
                <a:latin typeface="Noteworthy Light" charset="0"/>
                <a:ea typeface="Noteworthy Light" charset="0"/>
                <a:cs typeface="Noteworthy Light" charset="0"/>
              </a:rPr>
              <a:t>Mali’s</a:t>
            </a:r>
            <a:r>
              <a:rPr lang="en-US" sz="3000" dirty="0" smtClean="0">
                <a:latin typeface="Noteworthy Light" charset="0"/>
                <a:ea typeface="Noteworthy Light" charset="0"/>
                <a:cs typeface="Noteworthy Light" charset="0"/>
              </a:rPr>
              <a:t> first great leader, took over the kingdom of Ghana</a:t>
            </a:r>
            <a:endParaRPr lang="en-US" sz="30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4408"/>
            <a:ext cx="12192000" cy="359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4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" y="0"/>
            <a:ext cx="121824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>
                <a:latin typeface="Noteworthy Light" charset="0"/>
                <a:ea typeface="Noteworthy Light" charset="0"/>
                <a:cs typeface="Noteworthy Light" charset="0"/>
              </a:rPr>
              <a:t>The End</a:t>
            </a:r>
            <a:endParaRPr lang="en-US" sz="10000" dirty="0">
              <a:latin typeface="Noteworthy Light" charset="0"/>
              <a:ea typeface="Noteworthy Light" charset="0"/>
              <a:cs typeface="Noteworthy Ligh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6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335</Words>
  <Application>Microsoft Macintosh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Noteworthy Light</vt:lpstr>
      <vt:lpstr>Wingdings</vt:lpstr>
      <vt:lpstr>Office Theme</vt:lpstr>
      <vt:lpstr>Ghana</vt:lpstr>
      <vt:lpstr>Trading Items</vt:lpstr>
      <vt:lpstr>Gold-Salt Trade</vt:lpstr>
      <vt:lpstr>Coast Of Gold</vt:lpstr>
      <vt:lpstr>The King and his Gold</vt:lpstr>
      <vt:lpstr>Islamic Spreading</vt:lpstr>
      <vt:lpstr>Islamic Influences</vt:lpstr>
      <vt:lpstr>Connection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2017-08-30T19:15:29Z</dcterms:created>
  <dcterms:modified xsi:type="dcterms:W3CDTF">2017-08-31T11:15:22Z</dcterms:modified>
</cp:coreProperties>
</file>