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BB61F-9FC9-498A-B0AE-DDD07E645BA1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7C545-A648-4D60-A648-A8FE378ED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6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33B-6C9D-48F8-8F44-7CDB0929C810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D32D-1163-404A-B262-C97E6640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6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33B-6C9D-48F8-8F44-7CDB0929C810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D32D-1163-404A-B262-C97E6640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33B-6C9D-48F8-8F44-7CDB0929C810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D32D-1163-404A-B262-C97E6640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33B-6C9D-48F8-8F44-7CDB0929C810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D32D-1163-404A-B262-C97E6640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8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33B-6C9D-48F8-8F44-7CDB0929C810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D32D-1163-404A-B262-C97E6640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4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33B-6C9D-48F8-8F44-7CDB0929C810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D32D-1163-404A-B262-C97E6640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0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33B-6C9D-48F8-8F44-7CDB0929C810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D32D-1163-404A-B262-C97E6640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33B-6C9D-48F8-8F44-7CDB0929C810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D32D-1163-404A-B262-C97E6640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9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33B-6C9D-48F8-8F44-7CDB0929C810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D32D-1163-404A-B262-C97E6640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7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33B-6C9D-48F8-8F44-7CDB0929C810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D32D-1163-404A-B262-C97E6640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1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33B-6C9D-48F8-8F44-7CDB0929C810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D32D-1163-404A-B262-C97E6640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9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A33B-6C9D-48F8-8F44-7CDB0929C810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BD32D-1163-404A-B262-C97E6640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8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Segoe Print" panose="02000600000000000000" pitchFamily="2" charset="0"/>
              </a:rPr>
              <a:t>Opener: </a:t>
            </a:r>
            <a:r>
              <a:rPr lang="en-US" b="1" dirty="0" smtClean="0">
                <a:latin typeface="Segoe Print" panose="02000600000000000000" pitchFamily="2" charset="0"/>
              </a:rPr>
              <a:t>3/5 </a:t>
            </a:r>
            <a:r>
              <a:rPr lang="en-US" b="1" dirty="0" smtClean="0">
                <a:latin typeface="Segoe Print" panose="02000600000000000000" pitchFamily="2" charset="0"/>
              </a:rPr>
              <a:t>- #1</a:t>
            </a:r>
            <a:br>
              <a:rPr lang="en-US" b="1" dirty="0" smtClean="0">
                <a:latin typeface="Segoe Print" panose="02000600000000000000" pitchFamily="2" charset="0"/>
              </a:rPr>
            </a:b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egoe Print" panose="02000600000000000000" pitchFamily="2" charset="0"/>
              </a:rPr>
              <a:t>Using the textbook, </a:t>
            </a:r>
            <a:r>
              <a:rPr lang="en-US" b="1" u="sng" dirty="0" smtClean="0">
                <a:latin typeface="Segoe Print" panose="02000600000000000000" pitchFamily="2" charset="0"/>
              </a:rPr>
              <a:t>page 543</a:t>
            </a:r>
            <a:r>
              <a:rPr lang="en-US" dirty="0" smtClean="0">
                <a:latin typeface="Segoe Print" panose="02000600000000000000" pitchFamily="2" charset="0"/>
              </a:rPr>
              <a:t>, COPY and answer the following: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>
                <a:latin typeface="Segoe Print" pitchFamily="2" charset="0"/>
              </a:rPr>
              <a:t>What physical feature separates South Asia from the rest of the continent?  How do you think it affects the region?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_zwaRuUhzrcM/SdBAOFXzAfI/AAAAAAAABTw/YkScGykOPFw/s400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124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Monsoon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7239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Segoe Print" pitchFamily="2" charset="0"/>
              </a:rPr>
              <a:t> Eastern &amp; Western Ghats</a:t>
            </a:r>
          </a:p>
        </p:txBody>
      </p:sp>
      <p:sp>
        <p:nvSpPr>
          <p:cNvPr id="1229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43400" cy="46783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Segoe Print" pitchFamily="2" charset="0"/>
              </a:rPr>
              <a:t>The Eastern &amp; Western Ghats are coastal mountain ranges along the Indian subcontinent.</a:t>
            </a:r>
          </a:p>
          <a:p>
            <a:pPr eaLnBrk="1" hangingPunct="1">
              <a:buFont typeface="Arial" charset="0"/>
              <a:buNone/>
            </a:pPr>
            <a:endParaRPr lang="en-US" altLang="en-US" sz="800" smtClean="0">
              <a:latin typeface="Segoe Print" pitchFamily="2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Segoe Print" pitchFamily="2" charset="0"/>
              </a:rPr>
              <a:t>  They collect the rainfall during the monsoon season, keeping the interior rather dry and arid.  </a:t>
            </a:r>
          </a:p>
        </p:txBody>
      </p:sp>
      <p:sp>
        <p:nvSpPr>
          <p:cNvPr id="1229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24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Segoe Print" pitchFamily="2" charset="0"/>
              </a:rPr>
              <a:t>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Segoe Print" pitchFamily="2" charset="0"/>
              </a:rPr>
              <a:t>South Asia’s three great river systems originate in the </a:t>
            </a:r>
            <a:r>
              <a:rPr lang="en-US" b="1" u="sng" dirty="0" smtClean="0">
                <a:latin typeface="Segoe Print" pitchFamily="2" charset="0"/>
              </a:rPr>
              <a:t>Himalayas</a:t>
            </a:r>
            <a:r>
              <a:rPr lang="en-US" dirty="0" smtClean="0">
                <a:latin typeface="Segoe Print" pitchFamily="2" charset="0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Segoe Print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Segoe Print" pitchFamily="2" charset="0"/>
              </a:rPr>
              <a:t>The most important rivers in South Asia are: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Segoe Print" pitchFamily="2" charset="0"/>
              </a:rPr>
              <a:t>		</a:t>
            </a:r>
            <a:r>
              <a:rPr lang="en-US" sz="3500" b="1" dirty="0" smtClean="0">
                <a:latin typeface="Segoe Print" pitchFamily="2" charset="0"/>
              </a:rPr>
              <a:t>Ganges</a:t>
            </a:r>
            <a:r>
              <a:rPr lang="en-US" sz="3500" dirty="0" smtClean="0">
                <a:latin typeface="Segoe Print" pitchFamily="2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dirty="0">
                <a:latin typeface="Segoe Print" pitchFamily="2" charset="0"/>
              </a:rPr>
              <a:t> </a:t>
            </a:r>
            <a:r>
              <a:rPr lang="en-US" sz="3500" dirty="0" smtClean="0">
                <a:latin typeface="Segoe Print" pitchFamily="2" charset="0"/>
              </a:rPr>
              <a:t>     </a:t>
            </a:r>
            <a:r>
              <a:rPr lang="en-US" sz="3500" b="1" dirty="0" smtClean="0">
                <a:latin typeface="Segoe Print" pitchFamily="2" charset="0"/>
              </a:rPr>
              <a:t>Indus</a:t>
            </a:r>
            <a:endParaRPr lang="en-US" sz="3500" dirty="0">
              <a:latin typeface="Segoe Print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>
                <a:latin typeface="Segoe Print" pitchFamily="2" charset="0"/>
              </a:rPr>
              <a:t> </a:t>
            </a:r>
            <a:r>
              <a:rPr lang="en-US" sz="3500" b="1" dirty="0" smtClean="0">
                <a:latin typeface="Segoe Print" pitchFamily="2" charset="0"/>
              </a:rPr>
              <a:t>     Brahmaputra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Segoe Print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latin typeface="Segoe Print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Segoe Print" pitchFamily="2" charset="0"/>
            </a:endParaRPr>
          </a:p>
        </p:txBody>
      </p:sp>
      <p:sp>
        <p:nvSpPr>
          <p:cNvPr id="13316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7" name="Picture 5" descr="http://anthropologyworks.com/wp-content/uploads/2014/03/Indus-vall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2057400"/>
            <a:ext cx="4381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Segoe Print" pitchFamily="2" charset="0"/>
              </a:rPr>
              <a:t>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Segoe Print" pitchFamily="2" charset="0"/>
              </a:rPr>
              <a:t>The Ganges and Brahmaputra start in the Himalayas and flow into the Bay of Bengal. </a:t>
            </a:r>
            <a:endParaRPr lang="en-US" sz="2400" dirty="0" smtClean="0">
              <a:latin typeface="Segoe Print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Segoe Print" pitchFamily="2" charset="0"/>
              </a:rPr>
              <a:t> </a:t>
            </a:r>
            <a:endParaRPr lang="en-US" sz="2400" dirty="0">
              <a:latin typeface="Segoe Print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Segoe Print" pitchFamily="2" charset="0"/>
              </a:rPr>
              <a:t>Indus-flows mostly through Pakistan and </a:t>
            </a:r>
            <a:r>
              <a:rPr lang="en-US" sz="2400" dirty="0" smtClean="0">
                <a:latin typeface="Segoe Print" pitchFamily="2" charset="0"/>
              </a:rPr>
              <a:t>empties </a:t>
            </a:r>
            <a:r>
              <a:rPr lang="en-US" sz="2400" dirty="0">
                <a:latin typeface="Segoe Print" pitchFamily="2" charset="0"/>
              </a:rPr>
              <a:t>into the Arabia Sea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4340" name="Picture 2" descr="http://kinooze.com/wp-content/uploads/2012/07/Assam-Fl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690257" cy="221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72596" y="5812721"/>
            <a:ext cx="4191000" cy="73866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Segoe Print" pitchFamily="2" charset="0"/>
              </a:rPr>
              <a:t>The Ganges and Brahmaputra flow through Bangladesh and as a result, this country often floods during the monsoon season.</a:t>
            </a:r>
          </a:p>
        </p:txBody>
      </p:sp>
      <p:pic>
        <p:nvPicPr>
          <p:cNvPr id="6" name="Picture 5" descr="http://anthropologyworks.com/wp-content/uploads/2014/03/Indus-vall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3435350"/>
            <a:ext cx="4381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0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arlenemazzone.files.wordpress.com/2011/08/india-river-ganges-2009-4-9-4-50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73438"/>
            <a:ext cx="52355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altLang="en-US" b="1" smtClean="0">
                <a:latin typeface="Segoe Print" pitchFamily="2" charset="0"/>
              </a:rPr>
              <a:t>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Segoe Print" panose="02000600000000000000" pitchFamily="2" charset="0"/>
              </a:rPr>
              <a:t>Rivers support life in the region</a:t>
            </a:r>
          </a:p>
          <a:p>
            <a:pPr>
              <a:defRPr/>
            </a:pPr>
            <a:r>
              <a:rPr lang="en-US" dirty="0" smtClean="0">
                <a:latin typeface="Segoe Print" panose="02000600000000000000" pitchFamily="2" charset="0"/>
              </a:rPr>
              <a:t>Ganges River is sacred for Hindus</a:t>
            </a:r>
          </a:p>
          <a:p>
            <a:pPr>
              <a:defRPr/>
            </a:pPr>
            <a:r>
              <a:rPr lang="en-US" dirty="0" smtClean="0">
                <a:latin typeface="Segoe Print" panose="02000600000000000000" pitchFamily="2" charset="0"/>
              </a:rPr>
              <a:t>The Indo-</a:t>
            </a:r>
            <a:r>
              <a:rPr lang="en-US" dirty="0" err="1" smtClean="0">
                <a:latin typeface="Segoe Print" panose="02000600000000000000" pitchFamily="2" charset="0"/>
              </a:rPr>
              <a:t>Gangetic</a:t>
            </a:r>
            <a:r>
              <a:rPr lang="en-US" dirty="0" smtClean="0">
                <a:latin typeface="Segoe Print" panose="02000600000000000000" pitchFamily="2" charset="0"/>
              </a:rPr>
              <a:t> Plain is the most heavily populated part of South Asia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Segoe Print" panose="02000600000000000000" pitchFamily="2" charset="0"/>
              </a:rPr>
              <a:t>	</a:t>
            </a:r>
            <a:r>
              <a:rPr lang="en-US" dirty="0" smtClean="0">
                <a:latin typeface="Segoe Print" panose="02000600000000000000" pitchFamily="2" charset="0"/>
              </a:rPr>
              <a:t>- 3/5 of India’s population</a:t>
            </a:r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15365" name="Picture 4" descr="http://pricetags.files.wordpress.com/2013/03/pop-density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311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8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cache.boston.com/resize/bonzai-fba/Globe_Photo/2008/08/27/India-Monsoon-Flooding__1219857106_9522-1/499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7529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/>
          <a:lstStyle/>
          <a:p>
            <a:pPr algn="l" eaLnBrk="1" hangingPunct="1"/>
            <a:r>
              <a:rPr lang="en-US" altLang="en-US" b="1" u="sng" smtClean="0">
                <a:latin typeface="Segoe Print" pitchFamily="2" charset="0"/>
              </a:rPr>
              <a:t>Monsoons</a:t>
            </a:r>
            <a:r>
              <a:rPr lang="en-US" altLang="en-US" b="1" smtClean="0">
                <a:latin typeface="Segoe Print" pitchFamily="2" charset="0"/>
              </a:rPr>
              <a:t>:</a:t>
            </a: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3600" b="1" smtClean="0">
                <a:latin typeface="Segoe Print" pitchFamily="2" charset="0"/>
              </a:rPr>
              <a:t>Severe storm marked by heavy rains and strong winds that reverse direction</a:t>
            </a:r>
          </a:p>
        </p:txBody>
      </p:sp>
      <p:pic>
        <p:nvPicPr>
          <p:cNvPr id="16389" name="Picture 2" descr="http://nimg.sulekha.com/others/original700/india-monsoons-2009-7-15-9-41-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533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gsp.com/wcg/wcg_sampler/assets/imgs/se/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05025"/>
            <a:ext cx="40386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dirty="0" smtClean="0">
                <a:latin typeface="Segoe Print" pitchFamily="2" charset="0"/>
              </a:rPr>
              <a:t>Monsoon Seasons</a:t>
            </a:r>
          </a:p>
        </p:txBody>
      </p:sp>
      <p:sp>
        <p:nvSpPr>
          <p:cNvPr id="17412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1800" u="sng" dirty="0" smtClean="0">
                <a:latin typeface="Segoe Print" pitchFamily="2" charset="0"/>
              </a:rPr>
              <a:t>Winter</a:t>
            </a:r>
            <a:r>
              <a:rPr lang="en-US" altLang="en-US" sz="1800" dirty="0" smtClean="0">
                <a:latin typeface="Segoe Print" pitchFamily="2" charset="0"/>
              </a:rPr>
              <a:t>: October-February, dry winds blow across South Asia from the northeast</a:t>
            </a:r>
          </a:p>
        </p:txBody>
      </p:sp>
      <p:sp>
        <p:nvSpPr>
          <p:cNvPr id="1741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>
              <a:latin typeface="Segoe Print" pitchFamily="2" charset="0"/>
            </a:endParaRPr>
          </a:p>
        </p:txBody>
      </p:sp>
      <p:sp>
        <p:nvSpPr>
          <p:cNvPr id="17414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343400" cy="639763"/>
          </a:xfrm>
        </p:spPr>
        <p:txBody>
          <a:bodyPr>
            <a:noAutofit/>
          </a:bodyPr>
          <a:lstStyle/>
          <a:p>
            <a:r>
              <a:rPr lang="en-US" altLang="en-US" sz="1800" u="sng" dirty="0" smtClean="0">
                <a:latin typeface="Segoe Print" pitchFamily="2" charset="0"/>
              </a:rPr>
              <a:t>Summer</a:t>
            </a:r>
            <a:r>
              <a:rPr lang="en-US" altLang="en-US" sz="1800" dirty="0" smtClean="0">
                <a:latin typeface="Segoe Print" pitchFamily="2" charset="0"/>
              </a:rPr>
              <a:t>: June-September, the winds blow in from the southwest bringing moist ocean air and heavy rainfall</a:t>
            </a:r>
          </a:p>
        </p:txBody>
      </p:sp>
      <p:sp>
        <p:nvSpPr>
          <p:cNvPr id="17415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17416" name="Picture 4" descr="http://www.ngsp.com/wcg/wcg_sampler/assets/imgs/se/ma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27250"/>
            <a:ext cx="40386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Monsoons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https://www.youtube.com/watch?v=yvvuarY6LbQ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8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latin typeface="Segoe Print" pitchFamily="2" charset="0"/>
              </a:rPr>
              <a:t>Physical Geography of South Asia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Segoe Print" panose="02000600000000000000" pitchFamily="2" charset="0"/>
              </a:rPr>
              <a:t>The Land </a:t>
            </a:r>
            <a:r>
              <a:rPr lang="en-US" dirty="0">
                <a:latin typeface="Segoe Print" panose="02000600000000000000" pitchFamily="2" charset="0"/>
              </a:rPr>
              <a:t>W</a:t>
            </a:r>
            <a:r>
              <a:rPr lang="en-US" dirty="0" smtClean="0">
                <a:latin typeface="Segoe Print" panose="02000600000000000000" pitchFamily="2" charset="0"/>
              </a:rPr>
              <a:t>here Continents Collided</a:t>
            </a:r>
            <a:endParaRPr lang="en-US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oearth.org/files/116101_116200/116113/250px-South_asia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6553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>
                <a:latin typeface="Segoe Print" pitchFamily="2" charset="0"/>
              </a:rPr>
              <a:t>Together the countries of South Asia form the </a:t>
            </a:r>
            <a:r>
              <a:rPr lang="en-US" altLang="en-US" sz="3600" b="1" u="sng" smtClean="0">
                <a:latin typeface="Segoe Print" pitchFamily="2" charset="0"/>
              </a:rPr>
              <a:t>Indian subcontinent</a:t>
            </a:r>
            <a:r>
              <a:rPr lang="en-US" altLang="en-US" sz="3600" smtClean="0">
                <a:latin typeface="Segoe Print" pitchFamily="2" charset="0"/>
              </a:rPr>
              <a:t>.</a:t>
            </a:r>
            <a:endParaRPr lang="en-US" altLang="en-US" smtClean="0">
              <a:latin typeface="Segoe Print" pitchFamily="2" charset="0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0574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latin typeface="Segoe Print" pitchFamily="2" charset="0"/>
              </a:rPr>
              <a:t>Subcontinent</a:t>
            </a:r>
            <a:r>
              <a:rPr lang="en-US" altLang="en-US" b="1" smtClean="0">
                <a:latin typeface="Segoe Print" pitchFamily="2" charset="0"/>
              </a:rPr>
              <a:t>: large landmass that is smaller than a continent.</a:t>
            </a:r>
            <a:endParaRPr lang="en-US" altLang="en-US" sz="5400" smtClean="0">
              <a:latin typeface="Segoe Print" pitchFamily="2" charset="0"/>
            </a:endParaRPr>
          </a:p>
          <a:p>
            <a:pPr eaLnBrk="1" hangingPunct="1"/>
            <a:r>
              <a:rPr lang="en-US" altLang="en-US" sz="2400" smtClean="0">
                <a:latin typeface="Segoe Print" pitchFamily="2" charset="0"/>
              </a:rPr>
              <a:t>The Indian subcontinent also includes two island territories located in the Indian Ocean: </a:t>
            </a:r>
            <a:r>
              <a:rPr lang="en-US" altLang="en-US" sz="2400" b="1" smtClean="0">
                <a:latin typeface="Segoe Print" pitchFamily="2" charset="0"/>
              </a:rPr>
              <a:t>Maldives &amp; Sri Lanka.</a:t>
            </a:r>
          </a:p>
        </p:txBody>
      </p:sp>
      <p:sp>
        <p:nvSpPr>
          <p:cNvPr id="5125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94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Segoe Print" pitchFamily="2" charset="0"/>
              </a:rPr>
              <a:t>Indian Subcontinent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mtClean="0">
                <a:latin typeface="Segoe Print" pitchFamily="2" charset="0"/>
              </a:rPr>
              <a:t>One big peninsula!</a:t>
            </a:r>
          </a:p>
          <a:p>
            <a:endParaRPr lang="en-US" altLang="en-US" smtClean="0">
              <a:latin typeface="Segoe Print" pitchFamily="2" charset="0"/>
            </a:endParaRPr>
          </a:p>
          <a:p>
            <a:r>
              <a:rPr lang="en-US" altLang="en-US" smtClean="0">
                <a:latin typeface="Segoe Print" pitchFamily="2" charset="0"/>
              </a:rPr>
              <a:t>Surrounded by 3 bodies of water: </a:t>
            </a:r>
            <a:r>
              <a:rPr lang="en-US" altLang="en-US" b="1" smtClean="0">
                <a:latin typeface="Segoe Print" pitchFamily="2" charset="0"/>
              </a:rPr>
              <a:t>Arabian Sea, Indian Ocean, and the Bay of Bengal</a:t>
            </a:r>
          </a:p>
          <a:p>
            <a:endParaRPr lang="en-US" altLang="en-US" smtClean="0">
              <a:latin typeface="Segoe Print" pitchFamily="2" charset="0"/>
            </a:endParaRPr>
          </a:p>
          <a:p>
            <a:r>
              <a:rPr lang="en-US" altLang="en-US" smtClean="0">
                <a:latin typeface="Segoe Print" pitchFamily="2" charset="0"/>
              </a:rPr>
              <a:t>India makes up 75% of the landmass</a:t>
            </a:r>
          </a:p>
          <a:p>
            <a:endParaRPr lang="en-US" altLang="en-US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altLang="en-US" smtClean="0"/>
          </a:p>
        </p:txBody>
      </p:sp>
      <p:pic>
        <p:nvPicPr>
          <p:cNvPr id="6149" name="Picture 2" descr="http://s.hswstatic.com/gif/willow/geography-of-india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419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4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kurumba.com/uploads/features/lowres/home01_6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83075"/>
            <a:ext cx="70104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Segoe Print" pitchFamily="2" charset="0"/>
              </a:rPr>
              <a:t>Islands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 b="1" u="sng" dirty="0" smtClean="0">
                <a:latin typeface="Segoe Print" pitchFamily="2" charset="0"/>
              </a:rPr>
              <a:t>Sri Lanka </a:t>
            </a:r>
            <a:r>
              <a:rPr lang="en-US" altLang="en-US" sz="2400" dirty="0" smtClean="0">
                <a:latin typeface="Segoe Print" pitchFamily="2" charset="0"/>
              </a:rPr>
              <a:t>– teardrop shaped island off the coast of India</a:t>
            </a:r>
          </a:p>
          <a:p>
            <a:endParaRPr lang="en-US" altLang="en-US" sz="2400" dirty="0" smtClean="0">
              <a:latin typeface="Segoe Print" pitchFamily="2" charset="0"/>
            </a:endParaRPr>
          </a:p>
          <a:p>
            <a:r>
              <a:rPr lang="en-US" altLang="en-US" sz="2400" b="1" u="sng" dirty="0" smtClean="0">
                <a:latin typeface="Segoe Print" pitchFamily="2" charset="0"/>
              </a:rPr>
              <a:t>Maldives</a:t>
            </a:r>
            <a:r>
              <a:rPr lang="en-US" altLang="en-US" sz="2400" dirty="0" smtClean="0">
                <a:latin typeface="Segoe Print" pitchFamily="2" charset="0"/>
              </a:rPr>
              <a:t> {archipelago} – low-lying tops of submerged volcanoes, surrounded by coral reefs and shallow lagoons</a:t>
            </a:r>
          </a:p>
        </p:txBody>
      </p:sp>
      <p:pic>
        <p:nvPicPr>
          <p:cNvPr id="7173" name="Picture 2" descr="http://www.operationworld.org/files/ow/maps/lgmap/sril-MMAP-m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3657600" cy="2587625"/>
          </a:xfrm>
          <a:noFill/>
        </p:spPr>
      </p:pic>
    </p:spTree>
    <p:extLst>
      <p:ext uri="{BB962C8B-B14F-4D97-AF65-F5344CB8AC3E}">
        <p14:creationId xmlns:p14="http://schemas.microsoft.com/office/powerpoint/2010/main" val="17572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Segoe Print" pitchFamily="2" charset="0"/>
              </a:rPr>
              <a:t>Mountains</a:t>
            </a:r>
          </a:p>
        </p:txBody>
      </p:sp>
      <p:pic>
        <p:nvPicPr>
          <p:cNvPr id="8195" name="Picture 2" descr="http://www.all-about-india.com/images/Geographic-map-of-indi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4864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9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imalay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86868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latin typeface="Segoe Print" pitchFamily="2" charset="0"/>
              </a:rPr>
              <a:t>Himalayas</a:t>
            </a:r>
            <a:r>
              <a:rPr lang="en-US" altLang="en-US" smtClean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754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Segoe Print" pitchFamily="2" charset="0"/>
              </a:rPr>
              <a:t>The most important mountain range in Asia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50" dirty="0" smtClean="0">
              <a:latin typeface="Segoe Print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Segoe Print" pitchFamily="2" charset="0"/>
              </a:rPr>
              <a:t>The Himalayas separate </a:t>
            </a:r>
            <a:r>
              <a:rPr lang="en-US" sz="2800" b="1" dirty="0" smtClean="0">
                <a:latin typeface="Segoe Print" pitchFamily="2" charset="0"/>
              </a:rPr>
              <a:t>India</a:t>
            </a:r>
            <a:r>
              <a:rPr lang="en-US" sz="2800" dirty="0" smtClean="0">
                <a:latin typeface="Segoe Print" pitchFamily="2" charset="0"/>
              </a:rPr>
              <a:t> from </a:t>
            </a:r>
            <a:r>
              <a:rPr lang="en-US" sz="2800" b="1" dirty="0" smtClean="0">
                <a:latin typeface="Segoe Print" pitchFamily="2" charset="0"/>
              </a:rPr>
              <a:t>China</a:t>
            </a:r>
            <a:r>
              <a:rPr lang="en-US" sz="2800" dirty="0" smtClean="0">
                <a:latin typeface="Segoe Print" pitchFamily="2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50" dirty="0" smtClean="0">
              <a:latin typeface="Segoe Print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Segoe Print" pitchFamily="2" charset="0"/>
              </a:rPr>
              <a:t>The Himalayas block clouds that are formed by monsoons from entering Western China.</a:t>
            </a:r>
          </a:p>
        </p:txBody>
      </p:sp>
    </p:spTree>
    <p:extLst>
      <p:ext uri="{BB962C8B-B14F-4D97-AF65-F5344CB8AC3E}">
        <p14:creationId xmlns:p14="http://schemas.microsoft.com/office/powerpoint/2010/main" val="5774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Segoe Print" pitchFamily="2" charset="0"/>
              </a:rPr>
              <a:t>Mt. Everest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>
                <a:latin typeface="Segoe Print" pitchFamily="2" charset="0"/>
              </a:rPr>
              <a:t>World’s highest peak – 29,028 feet high</a:t>
            </a:r>
          </a:p>
          <a:p>
            <a:endParaRPr lang="en-US" altLang="en-US" dirty="0">
              <a:latin typeface="Segoe Print" pitchFamily="2" charset="0"/>
            </a:endParaRPr>
          </a:p>
          <a:p>
            <a:pPr marL="0" indent="0">
              <a:buNone/>
            </a:pPr>
            <a:r>
              <a:rPr lang="en-US" altLang="en-US" sz="2400" i="1" dirty="0" smtClean="0">
                <a:latin typeface="Segoe Print" pitchFamily="2" charset="0"/>
              </a:rPr>
              <a:t>Kennesaw Mt -          1,808 feet high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5" name="Picture 2" descr="http://upload.wikimedia.org/wikipedia/commons/d/d1/Mount_Everest_(topgol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6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Segoe Print" pitchFamily="2" charset="0"/>
              </a:rPr>
              <a:t>Hindu Kush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r>
              <a:rPr lang="en-US" altLang="en-US" smtClean="0">
                <a:latin typeface="Segoe Print" pitchFamily="2" charset="0"/>
              </a:rPr>
              <a:t>Mountain range between </a:t>
            </a:r>
            <a:r>
              <a:rPr lang="en-US" altLang="en-US" b="1" smtClean="0">
                <a:latin typeface="Segoe Print" pitchFamily="2" charset="0"/>
              </a:rPr>
              <a:t>Afghanistan</a:t>
            </a:r>
            <a:r>
              <a:rPr lang="en-US" altLang="en-US" smtClean="0">
                <a:latin typeface="Segoe Print" pitchFamily="2" charset="0"/>
              </a:rPr>
              <a:t> and </a:t>
            </a:r>
            <a:r>
              <a:rPr lang="en-US" altLang="en-US" b="1" smtClean="0">
                <a:latin typeface="Segoe Print" pitchFamily="2" charset="0"/>
              </a:rPr>
              <a:t>northern Pakistan</a:t>
            </a:r>
          </a:p>
          <a:p>
            <a:r>
              <a:rPr lang="en-US" altLang="en-US" smtClean="0">
                <a:latin typeface="Segoe Print" pitchFamily="2" charset="0"/>
              </a:rPr>
              <a:t>Kept central Asian tribes from invading India</a:t>
            </a:r>
          </a:p>
        </p:txBody>
      </p:sp>
      <p:pic>
        <p:nvPicPr>
          <p:cNvPr id="11268" name="Picture 2" descr="http://upload.wikimedia.org/wikipedia/commons/b/b3/Afghanistan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3124200"/>
            <a:ext cx="5340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s://globalhistorycullen.wikispaces.com/file/view/untitled.bmp.jpg/68399313/untitled.b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446463"/>
            <a:ext cx="32035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00075" y="3467100"/>
            <a:ext cx="1304925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399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Opener: 3/5 - #1 </vt:lpstr>
      <vt:lpstr>Physical Geography of South Asia</vt:lpstr>
      <vt:lpstr>Together the countries of South Asia form the Indian subcontinent.</vt:lpstr>
      <vt:lpstr>Indian Subcontinent</vt:lpstr>
      <vt:lpstr>Islands</vt:lpstr>
      <vt:lpstr>Mountains</vt:lpstr>
      <vt:lpstr>Himalayas </vt:lpstr>
      <vt:lpstr>Mt. Everest</vt:lpstr>
      <vt:lpstr>Hindu Kush</vt:lpstr>
      <vt:lpstr> Eastern &amp; Western Ghats</vt:lpstr>
      <vt:lpstr>Rivers</vt:lpstr>
      <vt:lpstr>Rivers</vt:lpstr>
      <vt:lpstr>Rivers</vt:lpstr>
      <vt:lpstr>Monsoons:</vt:lpstr>
      <vt:lpstr>Monsoon Seasons</vt:lpstr>
      <vt:lpstr>Monsoons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Opener: 9/22 - #1</dc:title>
  <dc:creator>Ashley DiBacco</dc:creator>
  <cp:lastModifiedBy>Stephen Puls</cp:lastModifiedBy>
  <cp:revision>7</cp:revision>
  <cp:lastPrinted>2014-09-11T16:09:16Z</cp:lastPrinted>
  <dcterms:created xsi:type="dcterms:W3CDTF">2014-09-11T15:20:19Z</dcterms:created>
  <dcterms:modified xsi:type="dcterms:W3CDTF">2015-03-05T13:30:28Z</dcterms:modified>
</cp:coreProperties>
</file>