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14" r:id="rId2"/>
    <p:sldMasterId id="2147483732" r:id="rId3"/>
  </p:sldMasterIdLst>
  <p:sldIdLst>
    <p:sldId id="256" r:id="rId4"/>
    <p:sldId id="257" r:id="rId5"/>
    <p:sldId id="278" r:id="rId6"/>
    <p:sldId id="260" r:id="rId7"/>
    <p:sldId id="261" r:id="rId8"/>
    <p:sldId id="279" r:id="rId9"/>
    <p:sldId id="263" r:id="rId10"/>
    <p:sldId id="262" r:id="rId11"/>
    <p:sldId id="271" r:id="rId12"/>
    <p:sldId id="287" r:id="rId13"/>
    <p:sldId id="282" r:id="rId14"/>
    <p:sldId id="283" r:id="rId15"/>
    <p:sldId id="284" r:id="rId16"/>
    <p:sldId id="265" r:id="rId17"/>
    <p:sldId id="266" r:id="rId18"/>
    <p:sldId id="267" r:id="rId19"/>
    <p:sldId id="269" r:id="rId20"/>
    <p:sldId id="281" r:id="rId21"/>
    <p:sldId id="270" r:id="rId22"/>
    <p:sldId id="280" r:id="rId23"/>
    <p:sldId id="286" r:id="rId24"/>
  </p:sldIdLst>
  <p:sldSz cx="9144000" cy="6858000" type="screen4x3"/>
  <p:notesSz cx="700405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365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0F6E47B-89AF-44A2-8224-506229EC41B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EC43F85-9717-4F14-9147-8D30D351AAD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600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E47B-89AF-44A2-8224-506229EC41B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3F85-9717-4F14-9147-8D30D351A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0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E47B-89AF-44A2-8224-506229EC41B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3F85-9717-4F14-9147-8D30D351AAD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598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E47B-89AF-44A2-8224-506229EC41B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3F85-9717-4F14-9147-8D30D351AAD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687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E47B-89AF-44A2-8224-506229EC41B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3F85-9717-4F14-9147-8D30D351A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28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E47B-89AF-44A2-8224-506229EC41B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3F85-9717-4F14-9147-8D30D351AAD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266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E47B-89AF-44A2-8224-506229EC41B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3F85-9717-4F14-9147-8D30D351AAD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606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E47B-89AF-44A2-8224-506229EC41B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3F85-9717-4F14-9147-8D30D351AAD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808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E47B-89AF-44A2-8224-506229EC41B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3F85-9717-4F14-9147-8D30D351AAD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462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0F6E47B-89AF-44A2-8224-506229EC41B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EC43F85-9717-4F14-9147-8D30D351AAD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136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E47B-89AF-44A2-8224-506229EC41B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3F85-9717-4F14-9147-8D30D351A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13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E47B-89AF-44A2-8224-506229EC41B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3F85-9717-4F14-9147-8D30D351A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7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E47B-89AF-44A2-8224-506229EC41B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3F85-9717-4F14-9147-8D30D351AAD5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292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E47B-89AF-44A2-8224-506229EC41B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3F85-9717-4F14-9147-8D30D351A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27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E47B-89AF-44A2-8224-506229EC41B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3F85-9717-4F14-9147-8D30D351AAD5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7173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E47B-89AF-44A2-8224-506229EC41B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3F85-9717-4F14-9147-8D30D351AAD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3139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E47B-89AF-44A2-8224-506229EC41B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3F85-9717-4F14-9147-8D30D351A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773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E47B-89AF-44A2-8224-506229EC41B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3F85-9717-4F14-9147-8D30D351AAD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9788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E47B-89AF-44A2-8224-506229EC41B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3F85-9717-4F14-9147-8D30D351A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706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E47B-89AF-44A2-8224-506229EC41B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3F85-9717-4F14-9147-8D30D351A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759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E47B-89AF-44A2-8224-506229EC41B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3F85-9717-4F14-9147-8D30D351AAD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192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E47B-89AF-44A2-8224-506229EC41B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3F85-9717-4F14-9147-8D30D351AAD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838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E47B-89AF-44A2-8224-506229EC41B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3F85-9717-4F14-9147-8D30D351AAD5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8873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E47B-89AF-44A2-8224-506229EC41B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3F85-9717-4F14-9147-8D30D351A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980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E47B-89AF-44A2-8224-506229EC41B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3F85-9717-4F14-9147-8D30D351AAD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5887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E47B-89AF-44A2-8224-506229EC41B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3F85-9717-4F14-9147-8D30D351AAD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7880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E47B-89AF-44A2-8224-506229EC41B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3F85-9717-4F14-9147-8D30D351AAD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2544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E47B-89AF-44A2-8224-506229EC41B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3F85-9717-4F14-9147-8D30D351AAD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5662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0F6E47B-89AF-44A2-8224-506229EC41B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EC43F85-9717-4F14-9147-8D30D351AAD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2895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E47B-89AF-44A2-8224-506229EC41B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3F85-9717-4F14-9147-8D30D351A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196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E47B-89AF-44A2-8224-506229EC41B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3F85-9717-4F14-9147-8D30D351AAD5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331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E47B-89AF-44A2-8224-506229EC41B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3F85-9717-4F14-9147-8D30D351A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769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E47B-89AF-44A2-8224-506229EC41B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3F85-9717-4F14-9147-8D30D351AAD5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913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E47B-89AF-44A2-8224-506229EC41B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3F85-9717-4F14-9147-8D30D351A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943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E47B-89AF-44A2-8224-506229EC41B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3F85-9717-4F14-9147-8D30D351AAD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4998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E47B-89AF-44A2-8224-506229EC41B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3F85-9717-4F14-9147-8D30D351A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3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E47B-89AF-44A2-8224-506229EC41B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3F85-9717-4F14-9147-8D30D351AAD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7568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E47B-89AF-44A2-8224-506229EC41B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3F85-9717-4F14-9147-8D30D351A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576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E47B-89AF-44A2-8224-506229EC41B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3F85-9717-4F14-9147-8D30D351A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666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E47B-89AF-44A2-8224-506229EC41B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3F85-9717-4F14-9147-8D30D351AAD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2161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E47B-89AF-44A2-8224-506229EC41B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3F85-9717-4F14-9147-8D30D351AAD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7539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E47B-89AF-44A2-8224-506229EC41B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3F85-9717-4F14-9147-8D30D351A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478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E47B-89AF-44A2-8224-506229EC41B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3F85-9717-4F14-9147-8D30D351AAD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180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E47B-89AF-44A2-8224-506229EC41B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3F85-9717-4F14-9147-8D30D351AAD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65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E47B-89AF-44A2-8224-506229EC41B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3F85-9717-4F14-9147-8D30D351AAD5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5220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E47B-89AF-44A2-8224-506229EC41B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3F85-9717-4F14-9147-8D30D351AAD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118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E47B-89AF-44A2-8224-506229EC41B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3F85-9717-4F14-9147-8D30D351AAD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411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E47B-89AF-44A2-8224-506229EC41B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3F85-9717-4F14-9147-8D30D351AAD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648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E47B-89AF-44A2-8224-506229EC41B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3F85-9717-4F14-9147-8D30D351A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20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E47B-89AF-44A2-8224-506229EC41B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3F85-9717-4F14-9147-8D30D351AAD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295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E47B-89AF-44A2-8224-506229EC41B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3F85-9717-4F14-9147-8D30D351A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2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F6E47B-89AF-44A2-8224-506229EC41B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C43F85-9717-4F14-9147-8D30D351A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1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F6E47B-89AF-44A2-8224-506229EC41B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C43F85-9717-4F14-9147-8D30D351A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9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F6E47B-89AF-44A2-8224-506229EC41B8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C43F85-9717-4F14-9147-8D30D351A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6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religion/religions/hinduism/concepts/concepts_2.shtml" TargetMode="External"/><Relationship Id="rId2" Type="http://schemas.openxmlformats.org/officeDocument/2006/relationships/hyperlink" Target="http://www.bbc.co.uk/religion/religions/hinduism/texts/texts.shtml" TargetMode="Externa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76866" y="685800"/>
            <a:ext cx="6798734" cy="1303867"/>
          </a:xfrm>
        </p:spPr>
        <p:txBody>
          <a:bodyPr/>
          <a:lstStyle/>
          <a:p>
            <a:r>
              <a:rPr lang="en-US" b="1" dirty="0" smtClean="0">
                <a:latin typeface="Berlin Sans FB" panose="020E0602020502020306" pitchFamily="34" charset="0"/>
              </a:rPr>
              <a:t>Opener: 9/29 - #5</a:t>
            </a:r>
            <a:endParaRPr lang="en-US" b="1" dirty="0">
              <a:latin typeface="Berlin Sans FB" panose="020E0602020502020306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 smtClean="0">
                <a:latin typeface="Berlin Sans FB" panose="020E0602020502020306" pitchFamily="34" charset="0"/>
              </a:rPr>
              <a:t>COPY &amp; answer the following:</a:t>
            </a:r>
          </a:p>
          <a:p>
            <a:pPr marL="0" indent="0" algn="ctr">
              <a:buNone/>
            </a:pPr>
            <a:endParaRPr lang="en-US" dirty="0">
              <a:latin typeface="Berlin Sans FB" panose="020E0602020502020306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Berlin Sans FB" panose="020E0602020502020306" pitchFamily="34" charset="0"/>
              </a:rPr>
              <a:t>How would you define “reincarnation”?  If you could be reincarnated, what would you come back as and why?</a:t>
            </a:r>
          </a:p>
          <a:p>
            <a:pPr marL="0" indent="0">
              <a:buNone/>
            </a:pPr>
            <a:endParaRPr lang="en-US" dirty="0">
              <a:latin typeface="Berlin Sans FB" panose="020E0602020502020306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Berlin Sans FB" panose="020E0602020502020306" pitchFamily="34" charset="0"/>
              </a:rPr>
              <a:t>Answer in 3-5 COMPLETE SENTENCES</a:t>
            </a:r>
            <a:endParaRPr lang="en-US" sz="2800" b="1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75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erlin Sans FB Demi" panose="020E0802020502020306" pitchFamily="34" charset="0"/>
              </a:rPr>
              <a:t>An Analogy</a:t>
            </a:r>
            <a:endParaRPr lang="en-US" b="1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File:Reflet-tour-Eiffel-Paris-Luc-Viato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02" y="2107547"/>
            <a:ext cx="2570861" cy="382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774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Hinduism: </a:t>
            </a:r>
            <a:r>
              <a:rPr lang="en-US" dirty="0"/>
              <a:t>Diwali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90135"/>
            <a:ext cx="8001000" cy="3444997"/>
          </a:xfrm>
        </p:spPr>
        <p:txBody>
          <a:bodyPr>
            <a:normAutofit/>
          </a:bodyPr>
          <a:lstStyle/>
          <a:p>
            <a:r>
              <a:rPr lang="en-US" dirty="0" smtClean="0"/>
              <a:t>New Year (Festival of lights) 5 day celebration with lamps, gifts, &amp; fireworks.  It remembers when Prince Rama rescued his wife from an evil demon.  People light lamps to symbolically light the way for Rama &amp; </a:t>
            </a:r>
            <a:r>
              <a:rPr lang="en-US" dirty="0" err="1" smtClean="0"/>
              <a:t>Sita’s</a:t>
            </a:r>
            <a:r>
              <a:rPr lang="en-US" dirty="0" smtClean="0"/>
              <a:t> return.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http://www.freevisuals4u.com/photos/2012/11/Happy-Diwal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62400"/>
            <a:ext cx="3418792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vedicodyssey.com/images/blog/2010-blog/101104-golden-temple-diwali/01-golden-temple-diwa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19825"/>
            <a:ext cx="3261372" cy="216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40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Hinduism: </a:t>
            </a:r>
            <a:r>
              <a:rPr lang="en-US" dirty="0"/>
              <a:t>Krishna </a:t>
            </a:r>
            <a:r>
              <a:rPr lang="en-US" dirty="0" err="1" smtClean="0"/>
              <a:t>Janmashtami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90135"/>
            <a:ext cx="8077200" cy="3444997"/>
          </a:xfrm>
        </p:spPr>
        <p:txBody>
          <a:bodyPr/>
          <a:lstStyle/>
          <a:p>
            <a:r>
              <a:rPr lang="en-US" dirty="0" smtClean="0"/>
              <a:t>Krishna’s </a:t>
            </a:r>
            <a:r>
              <a:rPr lang="en-US" dirty="0"/>
              <a:t>birthday.  They meet at night at a temple.  They move lamps in circles around temple statues.  Then they have a big feast with songs &amp; dancing.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http://im.rediff.com/news/2010/sep/02sli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67663"/>
            <a:ext cx="35242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ehookcrook.com/wp-content/uploads/2015/09/janmashtami-2015-date-krishna-dahi-hand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45" y="3750267"/>
            <a:ext cx="4036555" cy="242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27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Hinduism: Holi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90135"/>
            <a:ext cx="8000999" cy="3444997"/>
          </a:xfrm>
        </p:spPr>
        <p:txBody>
          <a:bodyPr/>
          <a:lstStyle/>
          <a:p>
            <a:r>
              <a:rPr lang="en-US" dirty="0" smtClean="0"/>
              <a:t>Spring </a:t>
            </a:r>
            <a:r>
              <a:rPr lang="en-US" dirty="0"/>
              <a:t>festival to remember that Krishna was a jokester.  They throw colored powder &amp; dye at each other (like a water balloon fight)</a:t>
            </a:r>
          </a:p>
          <a:p>
            <a:endParaRPr lang="en-US" dirty="0"/>
          </a:p>
        </p:txBody>
      </p:sp>
      <p:pic>
        <p:nvPicPr>
          <p:cNvPr id="5122" name="Picture 2" descr="http://www.noexcusesart.com/wp-content/uploads/2014/06/00017363136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999" y="3276600"/>
            <a:ext cx="4114799" cy="244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lawrencehilton.com/uploads/2/8/7/1/2871063/8199107_or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3733800"/>
            <a:ext cx="3848101" cy="258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29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latin typeface="Berlin Sans FB" panose="020E0602020502020306" pitchFamily="34" charset="0"/>
              </a:rPr>
              <a:t>Buddhism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81000" y="2438400"/>
            <a:ext cx="5029200" cy="36877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sz="2800" dirty="0" smtClean="0">
                <a:latin typeface="Berlin Sans FB" panose="020E0602020502020306" pitchFamily="34" charset="0"/>
              </a:rPr>
              <a:t>	Buddhism is related to Hinduism and shares many of the same basic beliefs.  </a:t>
            </a:r>
          </a:p>
          <a:p>
            <a:pPr eaLnBrk="1" hangingPunct="1">
              <a:buFont typeface="Arial" charset="0"/>
              <a:buNone/>
            </a:pPr>
            <a:endParaRPr lang="en-US" altLang="en-US" sz="2800" dirty="0">
              <a:latin typeface="Berlin Sans FB" panose="020E0602020502020306" pitchFamily="34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altLang="en-US" sz="2800" dirty="0" smtClean="0">
                <a:latin typeface="Berlin Sans FB" panose="020E0602020502020306" pitchFamily="34" charset="0"/>
              </a:rPr>
              <a:t>	Considered a “Philosophy” more than a “Religion”</a:t>
            </a:r>
            <a:endParaRPr lang="en-US" altLang="en-US" dirty="0" smtClean="0">
              <a:latin typeface="Berlin Sans FB" panose="020E0602020502020306" pitchFamily="34" charset="0"/>
            </a:endParaRPr>
          </a:p>
        </p:txBody>
      </p:sp>
      <p:pic>
        <p:nvPicPr>
          <p:cNvPr id="11268" name="Picture 2" descr="http://www.mimosaspirit.com/images/Buddh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12599"/>
            <a:ext cx="3647649" cy="303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76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latin typeface="Berlin Sans FB" panose="020E0602020502020306" pitchFamily="34" charset="0"/>
              </a:rPr>
              <a:t>Buddhism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305800" cy="4114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800" b="1" dirty="0" smtClean="0">
                <a:latin typeface="Berlin Sans FB" panose="020E0602020502020306" pitchFamily="34" charset="0"/>
              </a:rPr>
              <a:t>Founder: Siddhartha Gautama (Buddha)</a:t>
            </a:r>
            <a:r>
              <a:rPr lang="en-US" altLang="en-US" sz="2800" dirty="0" smtClean="0">
                <a:latin typeface="Berlin Sans FB" panose="020E0602020502020306" pitchFamily="34" charset="0"/>
              </a:rPr>
              <a:t> </a:t>
            </a:r>
            <a:r>
              <a:rPr lang="en-US" altLang="en-US" sz="2800" dirty="0">
                <a:latin typeface="Berlin Sans FB" panose="020E0602020502020306" pitchFamily="34" charset="0"/>
              </a:rPr>
              <a:t>A</a:t>
            </a:r>
            <a:r>
              <a:rPr lang="en-US" altLang="en-US" sz="2800" dirty="0" smtClean="0">
                <a:latin typeface="Berlin Sans FB" panose="020E0602020502020306" pitchFamily="34" charset="0"/>
              </a:rPr>
              <a:t> prince who realized 2 important things when he was 30 (in 530 B.C.):</a:t>
            </a:r>
          </a:p>
          <a:p>
            <a:pPr lvl="1"/>
            <a:r>
              <a:rPr lang="en-US" altLang="en-US" dirty="0" smtClean="0">
                <a:latin typeface="Berlin Sans FB" panose="020E0602020502020306" pitchFamily="34" charset="0"/>
              </a:rPr>
              <a:t>1.  Riches do NOT equal happiness</a:t>
            </a:r>
          </a:p>
          <a:p>
            <a:pPr lvl="1"/>
            <a:r>
              <a:rPr lang="en-US" altLang="en-US" dirty="0" smtClean="0">
                <a:latin typeface="Berlin Sans FB" panose="020E0602020502020306" pitchFamily="34" charset="0"/>
              </a:rPr>
              <a:t>2.  </a:t>
            </a:r>
            <a:r>
              <a:rPr lang="en-US" altLang="en-US" b="1" u="sng" dirty="0" smtClean="0">
                <a:latin typeface="Berlin Sans FB" panose="020E0602020502020306" pitchFamily="34" charset="0"/>
              </a:rPr>
              <a:t>Nirvana </a:t>
            </a:r>
            <a:r>
              <a:rPr lang="en-US" altLang="en-US" dirty="0" smtClean="0">
                <a:latin typeface="Berlin Sans FB" panose="020E0602020502020306" pitchFamily="34" charset="0"/>
              </a:rPr>
              <a:t>(Spiritual happiness) would be reached by letting go of Earthly things </a:t>
            </a:r>
            <a:endParaRPr lang="en-US" altLang="en-US" dirty="0">
              <a:latin typeface="Berlin Sans FB" panose="020E0602020502020306" pitchFamily="34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 smtClean="0">
                <a:latin typeface="Berlin Sans FB" panose="020E0602020502020306" pitchFamily="34" charset="0"/>
              </a:rPr>
              <a:t>In doing so, he became known as </a:t>
            </a:r>
            <a:r>
              <a:rPr lang="en-US" altLang="en-US" sz="2800" b="1" dirty="0" smtClean="0">
                <a:latin typeface="Berlin Sans FB" panose="020E0602020502020306" pitchFamily="34" charset="0"/>
              </a:rPr>
              <a:t>Buddha</a:t>
            </a:r>
            <a:r>
              <a:rPr lang="en-US" altLang="en-US" sz="2800" dirty="0" smtClean="0">
                <a:latin typeface="Berlin Sans FB" panose="020E0602020502020306" pitchFamily="34" charset="0"/>
              </a:rPr>
              <a:t>, or the </a:t>
            </a:r>
            <a:r>
              <a:rPr lang="en-US" altLang="en-US" sz="2800" b="1" dirty="0" smtClean="0">
                <a:latin typeface="Berlin Sans FB" panose="020E0602020502020306" pitchFamily="34" charset="0"/>
              </a:rPr>
              <a:t>“Enlightened One”</a:t>
            </a:r>
            <a:r>
              <a:rPr lang="en-US" altLang="en-US" sz="2800" dirty="0" smtClean="0">
                <a:latin typeface="Berlin Sans FB" panose="020E0602020502020306" pitchFamily="34" charset="0"/>
              </a:rPr>
              <a:t>.</a:t>
            </a:r>
            <a:r>
              <a:rPr lang="en-US" altLang="en-US" dirty="0" smtClean="0">
                <a:latin typeface="Berlin Sans FB" panose="020E0602020502020306" pitchFamily="34" charset="0"/>
              </a:rPr>
              <a:t>	He is NOT considered a god.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 smtClean="0">
                <a:latin typeface="Berlin Sans FB" panose="020E0602020502020306" pitchFamily="34" charset="0"/>
              </a:rPr>
              <a:t>His teachings are put into many books that are called the </a:t>
            </a:r>
            <a:r>
              <a:rPr lang="en-US" altLang="en-US" sz="2800" b="1" dirty="0" smtClean="0">
                <a:latin typeface="Berlin Sans FB" panose="020E0602020502020306" pitchFamily="34" charset="0"/>
              </a:rPr>
              <a:t>Sutras.</a:t>
            </a:r>
          </a:p>
          <a:p>
            <a:pPr lvl="3" eaLnBrk="1" hangingPunct="1">
              <a:buFont typeface="Arial" charset="0"/>
              <a:buNone/>
            </a:pPr>
            <a:endParaRPr lang="en-US" altLang="en-US" sz="1600" dirty="0" smtClean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03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495300" y="838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Berlin Sans FB" panose="020E0602020502020306" pitchFamily="34" charset="0"/>
              </a:rPr>
              <a:t>Buddhism </a:t>
            </a:r>
          </a:p>
        </p:txBody>
      </p:sp>
      <p:sp>
        <p:nvSpPr>
          <p:cNvPr id="13316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153400" cy="3886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smtClean="0">
                <a:latin typeface="Berlin Sans FB" panose="020E0602020502020306" pitchFamily="34" charset="0"/>
              </a:rPr>
              <a:t>Buddha spent his life trying to teach people that people suffer because they are attached to material things</a:t>
            </a:r>
            <a:r>
              <a:rPr lang="en-US" altLang="en-US" dirty="0" smtClean="0">
                <a:latin typeface="Berlin Sans FB" panose="020E0602020502020306" pitchFamily="34" charset="0"/>
              </a:rPr>
              <a:t>.</a:t>
            </a:r>
          </a:p>
          <a:p>
            <a:r>
              <a:rPr lang="en-US" sz="2400" b="1" u="sng" dirty="0" smtClean="0">
                <a:latin typeface="Berlin Sans FB" panose="020E0602020502020306" pitchFamily="34" charset="0"/>
              </a:rPr>
              <a:t>Four Noble Truths</a:t>
            </a:r>
            <a:endParaRPr lang="en-US" sz="2400" b="1" dirty="0" smtClean="0">
              <a:latin typeface="Berlin Sans FB" panose="020E0602020502020306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Berlin Sans FB" panose="020E0602020502020306" pitchFamily="34" charset="0"/>
              </a:rPr>
              <a:t>Life is filled with suffering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Berlin Sans FB" panose="020E0602020502020306" pitchFamily="34" charset="0"/>
              </a:rPr>
              <a:t>Cause of suffering is desire for temporary pleasure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Berlin Sans FB" panose="020E0602020502020306" pitchFamily="34" charset="0"/>
              </a:rPr>
              <a:t>Way to end suffering is to stop worrying about the past and the future.  Live in the present.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Berlin Sans FB" panose="020E0602020502020306" pitchFamily="34" charset="0"/>
              </a:rPr>
              <a:t>W</a:t>
            </a:r>
            <a:r>
              <a:rPr lang="en-US" sz="2400" dirty="0" smtClean="0">
                <a:latin typeface="Berlin Sans FB" panose="020E0602020502020306" pitchFamily="34" charset="0"/>
              </a:rPr>
              <a:t>ay to overcome suffering is the </a:t>
            </a:r>
            <a:r>
              <a:rPr lang="en-US" sz="2400" b="1" u="sng" dirty="0" smtClean="0">
                <a:latin typeface="Berlin Sans FB" panose="020E0602020502020306" pitchFamily="34" charset="0"/>
              </a:rPr>
              <a:t>Eightfold Path</a:t>
            </a:r>
            <a:endParaRPr lang="en-US" sz="2400" dirty="0" smtClean="0">
              <a:latin typeface="Berlin Sans FB" panose="020E0602020502020306" pitchFamily="34" charset="0"/>
            </a:endParaRPr>
          </a:p>
          <a:p>
            <a:pPr eaLnBrk="1" hangingPunct="1">
              <a:buFont typeface="Arial" charset="0"/>
              <a:buNone/>
            </a:pPr>
            <a:endParaRPr lang="en-US" altLang="en-US" dirty="0" smtClean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05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h6.ggpht.com/-j6UDmmzgVMc/T9nZAoKuPlI/AAAAAAAAAz8/VwVGF2utQYc/the%252520eight%252520fold%252520path%25255B15%25255D.jpg?imgmax=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90" y="914400"/>
            <a:ext cx="8252610" cy="505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87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erlin Sans FB" panose="020E0602020502020306" pitchFamily="34" charset="0"/>
              </a:rPr>
              <a:t>The Dharma Wheel</a:t>
            </a:r>
            <a:endParaRPr lang="en-US" b="1" dirty="0">
              <a:latin typeface="Berlin Sans FB" panose="020E0602020502020306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Berlin Sans FB" panose="020E0602020502020306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457200" y="3031064"/>
            <a:ext cx="3662862" cy="3064935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erlin Sans FB" panose="020E0602020502020306" pitchFamily="34" charset="0"/>
              </a:rPr>
              <a:t>The center represents concentration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erlin Sans FB" panose="020E0602020502020306" pitchFamily="34" charset="0"/>
              </a:rPr>
              <a:t>The outside wheel represents the Buddha’s Dharma (here it means behavior or teachings)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erlin Sans FB" panose="020E0602020502020306" pitchFamily="34" charset="0"/>
              </a:rPr>
              <a:t>The 8 spokes represent the 8-fold path</a:t>
            </a:r>
            <a:endParaRPr lang="en-US" sz="2400" dirty="0">
              <a:latin typeface="Berlin Sans FB" panose="020E0602020502020306" pitchFamily="34" charset="0"/>
            </a:endParaRPr>
          </a:p>
        </p:txBody>
      </p:sp>
      <p:pic>
        <p:nvPicPr>
          <p:cNvPr id="13" name="Picture 2" descr="http://www2.connectseward.org/shs/students/students14/ChristianGoodwin/religion/web%20pics/eightfold-pa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159" y="1567778"/>
            <a:ext cx="3722442" cy="372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7930" y="613236"/>
            <a:ext cx="38946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erlin Sans FB Demi" panose="020E0802020502020306" pitchFamily="34" charset="0"/>
              </a:rPr>
              <a:t>Religious Symbol</a:t>
            </a:r>
            <a:endParaRPr lang="en-US" sz="4000" b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29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Berlin Sans FB" panose="020E0602020502020306" pitchFamily="34" charset="0"/>
              </a:rPr>
              <a:t>Buddhism: Spread</a:t>
            </a:r>
          </a:p>
        </p:txBody>
      </p:sp>
      <p:sp>
        <p:nvSpPr>
          <p:cNvPr id="33796" name="Content Placeholder 3"/>
          <p:cNvSpPr>
            <a:spLocks noGrp="1"/>
          </p:cNvSpPr>
          <p:nvPr>
            <p:ph sz="half" idx="1"/>
          </p:nvPr>
        </p:nvSpPr>
        <p:spPr>
          <a:xfrm>
            <a:off x="609599" y="2362200"/>
            <a:ext cx="3498631" cy="3810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erlin Sans FB" panose="020E0602020502020306" pitchFamily="34" charset="0"/>
              </a:rPr>
              <a:t>Started in India</a:t>
            </a:r>
          </a:p>
          <a:p>
            <a:pPr eaLnBrk="1" hangingPunct="1"/>
            <a:r>
              <a:rPr lang="en-US" dirty="0" smtClean="0">
                <a:latin typeface="Berlin Sans FB" panose="020E0602020502020306" pitchFamily="34" charset="0"/>
              </a:rPr>
              <a:t>Spread to China, Korea, Japan, </a:t>
            </a:r>
            <a:r>
              <a:rPr lang="en-US" dirty="0">
                <a:latin typeface="Berlin Sans FB" panose="020E0602020502020306" pitchFamily="34" charset="0"/>
              </a:rPr>
              <a:t>&amp;</a:t>
            </a:r>
            <a:r>
              <a:rPr lang="en-US" dirty="0" smtClean="0">
                <a:latin typeface="Berlin Sans FB" panose="020E0602020502020306" pitchFamily="34" charset="0"/>
              </a:rPr>
              <a:t> other areas through trade</a:t>
            </a:r>
            <a:r>
              <a:rPr lang="en-US" dirty="0">
                <a:latin typeface="Berlin Sans FB" panose="020E0602020502020306" pitchFamily="34" charset="0"/>
              </a:rPr>
              <a:t>.</a:t>
            </a:r>
            <a:endParaRPr lang="en-US" dirty="0" smtClean="0">
              <a:latin typeface="Berlin Sans FB" panose="020E0602020502020306" pitchFamily="34" charset="0"/>
            </a:endParaRPr>
          </a:p>
          <a:p>
            <a:r>
              <a:rPr lang="en-US" dirty="0" smtClean="0">
                <a:latin typeface="Berlin Sans FB" panose="020E0602020502020306" pitchFamily="34" charset="0"/>
              </a:rPr>
              <a:t>Today mainly in Japan, China, Cambodia, and Thailand.</a:t>
            </a:r>
          </a:p>
          <a:p>
            <a:pPr eaLnBrk="1" hangingPunct="1"/>
            <a:endParaRPr lang="en-US" dirty="0" smtClean="0">
              <a:latin typeface="Segoe Print" panose="020006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2050" name="Picture 2" descr="http://www-acad.sheridanc.on.ca/~gaverche/paths/buddhism/graphics/spre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362200"/>
            <a:ext cx="4481033" cy="369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46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latin typeface="Berlin Sans FB" panose="020E0602020502020306" pitchFamily="34" charset="0"/>
              </a:rPr>
              <a:t>Religions of South Asia </a:t>
            </a:r>
            <a:br>
              <a:rPr lang="en-US" altLang="en-US" b="1" dirty="0" smtClean="0">
                <a:latin typeface="Berlin Sans FB" panose="020E0602020502020306" pitchFamily="34" charset="0"/>
              </a:rPr>
            </a:br>
            <a:r>
              <a:rPr lang="en-US" altLang="en-US" b="1" dirty="0" smtClean="0">
                <a:latin typeface="Berlin Sans FB" panose="020E0602020502020306" pitchFamily="34" charset="0"/>
              </a:rPr>
              <a:t>#6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Berlin Sans FB" panose="020E0602020502020306" pitchFamily="34" charset="0"/>
              </a:rPr>
              <a:t>Hinduism &amp; Buddhism</a:t>
            </a:r>
            <a:endParaRPr lang="en-U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11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lin Sans FB" panose="020E0602020502020306" pitchFamily="34" charset="0"/>
              </a:rPr>
              <a:t>Buddhism: Spread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194645" y="2361935"/>
            <a:ext cx="3337560" cy="576262"/>
          </a:xfrm>
        </p:spPr>
        <p:txBody>
          <a:bodyPr/>
          <a:lstStyle/>
          <a:p>
            <a:r>
              <a:rPr lang="en-US" dirty="0" smtClean="0"/>
              <a:t>Indian Buddha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1832" y="2361935"/>
            <a:ext cx="3337560" cy="576262"/>
          </a:xfrm>
        </p:spPr>
        <p:txBody>
          <a:bodyPr/>
          <a:lstStyle/>
          <a:p>
            <a:r>
              <a:rPr lang="en-US" dirty="0" smtClean="0"/>
              <a:t>Chinese Buddha</a:t>
            </a:r>
            <a:endParaRPr lang="en-US" dirty="0"/>
          </a:p>
        </p:txBody>
      </p:sp>
      <p:pic>
        <p:nvPicPr>
          <p:cNvPr id="10" name="Picture 2" descr="http://www.indianetzone.com/photos_gallery/19/Shakyamuni_144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345" y="2839043"/>
            <a:ext cx="2994285" cy="355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oriental-decor.com/img/products/wide/4799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32" y="2839043"/>
            <a:ext cx="3206768" cy="355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10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question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90135"/>
            <a:ext cx="8077200" cy="344499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17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Religions of South Asia</a:t>
            </a:r>
            <a:endParaRPr lang="en-US" dirty="0"/>
          </a:p>
        </p:txBody>
      </p:sp>
      <p:pic>
        <p:nvPicPr>
          <p:cNvPr id="1026" name="Picture 2" descr="http://static.bitlanders.com/users/galleries/277279/south_religion_fa_rsz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257" y="1752600"/>
            <a:ext cx="3855943" cy="468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43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http://www.thekidswindow.co.uk/images/CMScontent/Image/hindu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82119"/>
            <a:ext cx="2362200" cy="298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0" descr="http://religions.iloveindia.com/images/buddhi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233" y="3221159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latin typeface="Berlin Sans FB" panose="020E0602020502020306" pitchFamily="34" charset="0"/>
              </a:rPr>
              <a:t>Religions</a:t>
            </a:r>
          </a:p>
        </p:txBody>
      </p:sp>
      <p:sp>
        <p:nvSpPr>
          <p:cNvPr id="6149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8001000" cy="3763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>
                <a:latin typeface="Berlin Sans FB" panose="020E0602020502020306" pitchFamily="34" charset="0"/>
              </a:rPr>
              <a:t>Two of the world’s great religions began in India—</a:t>
            </a:r>
            <a:r>
              <a:rPr lang="en-US" altLang="en-US" sz="2800" b="1" dirty="0" smtClean="0">
                <a:latin typeface="Berlin Sans FB" panose="020E0602020502020306" pitchFamily="34" charset="0"/>
              </a:rPr>
              <a:t>Hinduism &amp; Buddhism</a:t>
            </a:r>
          </a:p>
        </p:txBody>
      </p:sp>
    </p:spTree>
    <p:extLst>
      <p:ext uri="{BB962C8B-B14F-4D97-AF65-F5344CB8AC3E}">
        <p14:creationId xmlns:p14="http://schemas.microsoft.com/office/powerpoint/2010/main" val="393439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latin typeface="Berlin Sans FB" panose="020E0602020502020306" pitchFamily="34" charset="0"/>
              </a:rPr>
              <a:t>Hinduism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38400"/>
            <a:ext cx="8001000" cy="3916363"/>
          </a:xfrm>
        </p:spPr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Berlin Sans FB" panose="020E0602020502020306" pitchFamily="34" charset="0"/>
              </a:rPr>
              <a:t>There is NO founder for Hinduism.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Berlin Sans FB" panose="020E0602020502020306" pitchFamily="34" charset="0"/>
              </a:rPr>
              <a:t>Hinduism is hard to “define” because its beliefs are so complex and no one attempted to define them until Christian missionaries came in the 19</a:t>
            </a:r>
            <a:r>
              <a:rPr lang="en-US" baseline="30000" dirty="0" smtClean="0">
                <a:latin typeface="Berlin Sans FB" panose="020E0602020502020306" pitchFamily="34" charset="0"/>
              </a:rPr>
              <a:t>th</a:t>
            </a:r>
            <a:r>
              <a:rPr lang="en-US" dirty="0" smtClean="0">
                <a:latin typeface="Berlin Sans FB" panose="020E0602020502020306" pitchFamily="34" charset="0"/>
              </a:rPr>
              <a:t> century.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Berlin Sans FB" panose="020E0602020502020306" pitchFamily="34" charset="0"/>
              </a:rPr>
              <a:t>However, we can say for MOST Hindus: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Berlin Sans FB" panose="020E0602020502020306" pitchFamily="34" charset="0"/>
              </a:rPr>
              <a:t>R</a:t>
            </a:r>
            <a:r>
              <a:rPr lang="en-US" sz="2400" dirty="0" smtClean="0">
                <a:latin typeface="Berlin Sans FB" panose="020E0602020502020306" pitchFamily="34" charset="0"/>
              </a:rPr>
              <a:t>ooted </a:t>
            </a:r>
            <a:r>
              <a:rPr lang="en-US" sz="2400" dirty="0">
                <a:latin typeface="Berlin Sans FB" panose="020E0602020502020306" pitchFamily="34" charset="0"/>
              </a:rPr>
              <a:t>in </a:t>
            </a:r>
            <a:r>
              <a:rPr lang="en-US" sz="2400" dirty="0" smtClean="0">
                <a:latin typeface="Berlin Sans FB" panose="020E0602020502020306" pitchFamily="34" charset="0"/>
              </a:rPr>
              <a:t>India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Berlin Sans FB" panose="020E0602020502020306" pitchFamily="34" charset="0"/>
              </a:rPr>
              <a:t>sacred </a:t>
            </a:r>
            <a:r>
              <a:rPr lang="en-US" sz="2400" dirty="0">
                <a:latin typeface="Berlin Sans FB" panose="020E0602020502020306" pitchFamily="34" charset="0"/>
              </a:rPr>
              <a:t>scripture known as the </a:t>
            </a:r>
            <a:r>
              <a:rPr lang="en-US" sz="2400" dirty="0" smtClean="0">
                <a:latin typeface="Berlin Sans FB" panose="020E0602020502020306" pitchFamily="34" charset="0"/>
                <a:hlinkClick r:id="rId2"/>
              </a:rPr>
              <a:t>Veda</a:t>
            </a:r>
            <a:endParaRPr lang="en-US" sz="2400" dirty="0">
              <a:latin typeface="Berlin Sans FB" panose="020E0602020502020306" pitchFamily="34" charset="0"/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2400" dirty="0" smtClean="0">
                <a:latin typeface="Berlin Sans FB" panose="020E0602020502020306" pitchFamily="34" charset="0"/>
              </a:rPr>
              <a:t>draw </a:t>
            </a:r>
            <a:r>
              <a:rPr lang="en-US" sz="2400" dirty="0">
                <a:latin typeface="Berlin Sans FB" panose="020E0602020502020306" pitchFamily="34" charset="0"/>
              </a:rPr>
              <a:t>on a common system of values known as </a:t>
            </a:r>
            <a:r>
              <a:rPr lang="en-US" sz="2400" dirty="0">
                <a:latin typeface="Berlin Sans FB" panose="020E0602020502020306" pitchFamily="34" charset="0"/>
                <a:hlinkClick r:id="rId3"/>
              </a:rPr>
              <a:t>dharma</a:t>
            </a:r>
            <a:r>
              <a:rPr lang="en-US" sz="2400" dirty="0">
                <a:latin typeface="Berlin Sans FB" panose="020E0602020502020306" pitchFamily="34" charset="0"/>
              </a:rPr>
              <a:t>.</a:t>
            </a:r>
            <a:endParaRPr lang="en-US" sz="3600" dirty="0" smtClean="0">
              <a:latin typeface="Berlin Sans FB" panose="020E0602020502020306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000" dirty="0" smtClean="0">
              <a:latin typeface="Segoe Print" pitchFamily="2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 smtClean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42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lin Sans FB" panose="020E0602020502020306" pitchFamily="34" charset="0"/>
              </a:rPr>
              <a:t>A-U-M (“Om”)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762000" y="3255432"/>
            <a:ext cx="4343400" cy="2688168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erlin Sans FB" panose="020E0602020502020306" pitchFamily="34" charset="0"/>
              </a:rPr>
              <a:t>sound </a:t>
            </a:r>
            <a:r>
              <a:rPr lang="en-US" sz="2000" dirty="0">
                <a:latin typeface="Berlin Sans FB" panose="020E0602020502020306" pitchFamily="34" charset="0"/>
              </a:rPr>
              <a:t>through which the universe was </a:t>
            </a:r>
            <a:r>
              <a:rPr lang="en-US" sz="2000" dirty="0" smtClean="0">
                <a:latin typeface="Berlin Sans FB" panose="020E0602020502020306" pitchFamily="34" charset="0"/>
              </a:rPr>
              <a:t>created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erlin Sans FB" panose="020E0602020502020306" pitchFamily="34" charset="0"/>
              </a:rPr>
              <a:t>3 syllables that symbolize (1) waking</a:t>
            </a:r>
            <a:r>
              <a:rPr lang="en-US" sz="2000" dirty="0">
                <a:latin typeface="Berlin Sans FB" panose="020E0602020502020306" pitchFamily="34" charset="0"/>
              </a:rPr>
              <a:t>, </a:t>
            </a:r>
            <a:r>
              <a:rPr lang="en-US" sz="2000" dirty="0" smtClean="0">
                <a:latin typeface="Berlin Sans FB" panose="020E0602020502020306" pitchFamily="34" charset="0"/>
              </a:rPr>
              <a:t>(2) dreaming</a:t>
            </a:r>
            <a:r>
              <a:rPr lang="en-US" sz="2000" dirty="0">
                <a:latin typeface="Berlin Sans FB" panose="020E0602020502020306" pitchFamily="34" charset="0"/>
              </a:rPr>
              <a:t>, and </a:t>
            </a:r>
            <a:r>
              <a:rPr lang="en-US" sz="2000" dirty="0" smtClean="0">
                <a:latin typeface="Berlin Sans FB" panose="020E0602020502020306" pitchFamily="34" charset="0"/>
              </a:rPr>
              <a:t>(3) deep sleep.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erlin Sans FB" panose="020E0602020502020306" pitchFamily="34" charset="0"/>
              </a:rPr>
              <a:t>Together, they help the speaker get to the 4</a:t>
            </a:r>
            <a:r>
              <a:rPr lang="en-US" sz="2000" baseline="30000" dirty="0" smtClean="0">
                <a:latin typeface="Berlin Sans FB" panose="020E0602020502020306" pitchFamily="34" charset="0"/>
              </a:rPr>
              <a:t>th</a:t>
            </a:r>
            <a:r>
              <a:rPr lang="en-US" sz="2000" dirty="0" smtClean="0">
                <a:latin typeface="Berlin Sans FB" panose="020E0602020502020306" pitchFamily="34" charset="0"/>
              </a:rPr>
              <a:t> state: spiritual awakening</a:t>
            </a:r>
            <a:endParaRPr lang="en-US" sz="2000" dirty="0">
              <a:latin typeface="Berlin Sans FB" panose="020E0602020502020306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688" y="2057400"/>
            <a:ext cx="2891845" cy="26409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4400" y="914400"/>
            <a:ext cx="38946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erlin Sans FB Demi" panose="020E0802020502020306" pitchFamily="34" charset="0"/>
              </a:rPr>
              <a:t>Religious Symbol</a:t>
            </a:r>
            <a:endParaRPr lang="en-US" sz="4000" b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39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 smtClean="0">
                <a:latin typeface="Berlin Sans FB" panose="020E0602020502020306" pitchFamily="34" charset="0"/>
              </a:rPr>
              <a:t>Hinduism: Religious Beliefs</a:t>
            </a:r>
            <a:br>
              <a:rPr lang="en-US" altLang="en-US" b="1" dirty="0" smtClean="0">
                <a:latin typeface="Berlin Sans FB" panose="020E0602020502020306" pitchFamily="34" charset="0"/>
              </a:rPr>
            </a:br>
            <a:r>
              <a:rPr lang="en-US" altLang="en-US" b="1" dirty="0" smtClean="0">
                <a:latin typeface="Berlin Sans FB" panose="020E0602020502020306" pitchFamily="34" charset="0"/>
              </a:rPr>
              <a:t>~All about BALANCE~</a:t>
            </a:r>
            <a:endParaRPr lang="en-US" altLang="en-US" dirty="0" smtClean="0"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191000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u="sng" dirty="0">
                <a:latin typeface="Berlin Sans FB" panose="020E0602020502020306" pitchFamily="34" charset="0"/>
              </a:rPr>
              <a:t>Dharma </a:t>
            </a:r>
            <a:r>
              <a:rPr lang="en-US" sz="2800" dirty="0">
                <a:latin typeface="Berlin Sans FB" panose="020E0602020502020306" pitchFamily="34" charset="0"/>
              </a:rPr>
              <a:t> – responsibility or “calling”; The Vedas (holy books) explain that people must follow their spiritual callings to keep the universe in balance</a:t>
            </a:r>
          </a:p>
          <a:p>
            <a:r>
              <a:rPr lang="en-US" sz="2800" b="1" u="sng" dirty="0">
                <a:latin typeface="Berlin Sans FB" panose="020E0602020502020306" pitchFamily="34" charset="0"/>
              </a:rPr>
              <a:t>Caste System</a:t>
            </a:r>
            <a:r>
              <a:rPr lang="en-US" sz="2800" dirty="0">
                <a:latin typeface="Berlin Sans FB" panose="020E0602020502020306" pitchFamily="34" charset="0"/>
              </a:rPr>
              <a:t> – </a:t>
            </a:r>
            <a:r>
              <a:rPr lang="en-US" sz="2800" dirty="0" smtClean="0">
                <a:latin typeface="Berlin Sans FB" panose="020E0602020502020306" pitchFamily="34" charset="0"/>
              </a:rPr>
              <a:t>a set of rules for a person’s </a:t>
            </a:r>
            <a:r>
              <a:rPr lang="en-US" sz="2800" i="1" dirty="0" smtClean="0">
                <a:latin typeface="Berlin Sans FB" panose="020E0602020502020306" pitchFamily="34" charset="0"/>
              </a:rPr>
              <a:t>Dharma</a:t>
            </a:r>
            <a:endParaRPr lang="en-US" sz="2800" i="1" dirty="0">
              <a:latin typeface="Berlin Sans FB" panose="020E0602020502020306" pitchFamily="34" charset="0"/>
            </a:endParaRPr>
          </a:p>
          <a:p>
            <a:r>
              <a:rPr lang="en-US" sz="2800" b="1" u="sng" dirty="0">
                <a:latin typeface="Berlin Sans FB" panose="020E0602020502020306" pitchFamily="34" charset="0"/>
              </a:rPr>
              <a:t>Karma</a:t>
            </a:r>
            <a:r>
              <a:rPr lang="en-US" sz="2800" dirty="0">
                <a:latin typeface="Berlin Sans FB" panose="020E0602020502020306" pitchFamily="34" charset="0"/>
              </a:rPr>
              <a:t> – action; all actions will cause a reaction.  Good acts will bring good fortune; Bad will bring bad.  It may happen in this life or the next</a:t>
            </a:r>
          </a:p>
          <a:p>
            <a:r>
              <a:rPr lang="en-US" sz="2800" b="1" u="sng" dirty="0" smtClean="0">
                <a:latin typeface="Berlin Sans FB" panose="020E0602020502020306" pitchFamily="34" charset="0"/>
              </a:rPr>
              <a:t>Reincarnation</a:t>
            </a:r>
            <a:r>
              <a:rPr lang="en-US" sz="2800" dirty="0" smtClean="0">
                <a:latin typeface="Berlin Sans FB" panose="020E0602020502020306" pitchFamily="34" charset="0"/>
              </a:rPr>
              <a:t> – the process of rebirth after death into a new body based on the </a:t>
            </a:r>
            <a:r>
              <a:rPr lang="en-US" sz="2800" i="1" dirty="0" smtClean="0">
                <a:latin typeface="Berlin Sans FB" panose="020E0602020502020306" pitchFamily="34" charset="0"/>
              </a:rPr>
              <a:t>Karma</a:t>
            </a:r>
            <a:r>
              <a:rPr lang="en-US" sz="2800" dirty="0" smtClean="0">
                <a:latin typeface="Berlin Sans FB" panose="020E0602020502020306" pitchFamily="34" charset="0"/>
              </a:rPr>
              <a:t> during life.</a:t>
            </a:r>
          </a:p>
          <a:p>
            <a:r>
              <a:rPr lang="en-US" sz="2800" b="1" u="sng" dirty="0" smtClean="0">
                <a:latin typeface="Berlin Sans FB" panose="020E0602020502020306" pitchFamily="34" charset="0"/>
              </a:rPr>
              <a:t>Moksha</a:t>
            </a:r>
            <a:r>
              <a:rPr lang="en-US" sz="2800" dirty="0" smtClean="0">
                <a:latin typeface="Berlin Sans FB" panose="020E0602020502020306" pitchFamily="34" charset="0"/>
              </a:rPr>
              <a:t> – freedom from </a:t>
            </a:r>
            <a:r>
              <a:rPr lang="en-US" sz="2800" i="1" dirty="0" smtClean="0">
                <a:latin typeface="Berlin Sans FB" panose="020E0602020502020306" pitchFamily="34" charset="0"/>
              </a:rPr>
              <a:t>Reincarnation</a:t>
            </a:r>
            <a:endParaRPr lang="en-US" sz="2800" dirty="0" smtClean="0">
              <a:latin typeface="Berlin Sans FB" panose="020E0602020502020306" pitchFamily="34" charset="0"/>
            </a:endParaRPr>
          </a:p>
          <a:p>
            <a:endParaRPr lang="en-US" sz="2000" dirty="0" smtClean="0">
              <a:latin typeface="Berlin Sans FB" panose="020E0602020502020306" pitchFamily="34" charset="0"/>
            </a:endParaRPr>
          </a:p>
          <a:p>
            <a:pPr marL="0" lvl="1" indent="0">
              <a:buNone/>
              <a:defRPr/>
            </a:pPr>
            <a:endParaRPr lang="en-U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83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3.bp.blogspot.com/-Kai46UISOoM/UG7cbeE1fgI/AAAAAAAAIYs/x1Lb5zG_cwg/s400/caste-sy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515665"/>
            <a:ext cx="4818906" cy="343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latin typeface="Berlin Sans FB" panose="020E0602020502020306" pitchFamily="34" charset="0"/>
              </a:rPr>
              <a:t>Hinduism: Caste System</a:t>
            </a:r>
          </a:p>
        </p:txBody>
      </p:sp>
      <p:sp>
        <p:nvSpPr>
          <p:cNvPr id="8196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436918"/>
            <a:ext cx="3276600" cy="3864664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u="sng" dirty="0" smtClean="0">
                <a:latin typeface="Berlin Sans FB" panose="020E0602020502020306" pitchFamily="34" charset="0"/>
              </a:rPr>
              <a:t>Caste System </a:t>
            </a:r>
            <a:r>
              <a:rPr lang="en-US" altLang="en-US" dirty="0" smtClean="0">
                <a:latin typeface="Berlin Sans FB" panose="020E0602020502020306" pitchFamily="34" charset="0"/>
              </a:rPr>
              <a:t>– born into, can only move through reincarnation</a:t>
            </a:r>
            <a:endParaRPr lang="en-US" dirty="0" smtClean="0">
              <a:latin typeface="Berlin Sans FB" panose="020E0602020502020306" pitchFamily="34" charset="0"/>
            </a:endParaRPr>
          </a:p>
          <a:p>
            <a:r>
              <a:rPr lang="en-US" sz="2400" dirty="0" smtClean="0">
                <a:latin typeface="Berlin Sans FB" panose="020E0602020502020306" pitchFamily="34" charset="0"/>
              </a:rPr>
              <a:t>Actions in previous life determine caste in next one</a:t>
            </a:r>
          </a:p>
          <a:p>
            <a:r>
              <a:rPr lang="en-US" altLang="en-US" dirty="0">
                <a:latin typeface="Berlin Sans FB" panose="020E0602020502020306" pitchFamily="34" charset="0"/>
              </a:rPr>
              <a:t>The caste system led to discrimination in India and it has been outlawed, but some people still believe in it and practice it.</a:t>
            </a:r>
            <a:endParaRPr lang="en-US" dirty="0">
              <a:latin typeface="Berlin Sans FB" panose="020E0602020502020306" pitchFamily="34" charset="0"/>
            </a:endParaRPr>
          </a:p>
          <a:p>
            <a:endParaRPr lang="en-US" sz="2400" dirty="0" smtClean="0">
              <a:latin typeface="Berlin Sans FB" panose="020E0602020502020306" pitchFamily="34" charset="0"/>
            </a:endParaRPr>
          </a:p>
          <a:p>
            <a:endParaRPr lang="en-US" sz="2400" dirty="0" smtClean="0">
              <a:latin typeface="Segoe Print" panose="02000600000000000000" pitchFamily="2" charset="0"/>
            </a:endParaRPr>
          </a:p>
          <a:p>
            <a:endParaRPr lang="en-US" sz="2400" dirty="0">
              <a:latin typeface="Segoe Print" panose="02000600000000000000" pitchFamily="2" charset="0"/>
            </a:endParaRPr>
          </a:p>
          <a:p>
            <a:endParaRPr lang="en-US" sz="2400" dirty="0" smtClean="0">
              <a:latin typeface="Segoe Print" panose="02000600000000000000" pitchFamily="2" charset="0"/>
            </a:endParaRPr>
          </a:p>
          <a:p>
            <a:endParaRPr lang="en-US" sz="2400" dirty="0" smtClean="0">
              <a:latin typeface="Segoe Print" panose="02000600000000000000" pitchFamily="2" charset="0"/>
            </a:endParaRPr>
          </a:p>
          <a:p>
            <a:endParaRPr lang="en-US" sz="2400" dirty="0" smtClean="0">
              <a:latin typeface="Segoe Print" panose="02000600000000000000" pitchFamily="2" charset="0"/>
            </a:endParaRP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626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Berlin Sans FB" panose="020E0602020502020306" pitchFamily="34" charset="0"/>
              </a:rPr>
              <a:t>Hinduism: </a:t>
            </a:r>
            <a:br>
              <a:rPr lang="en-US" b="1" dirty="0" smtClean="0">
                <a:latin typeface="Berlin Sans FB" panose="020E0602020502020306" pitchFamily="34" charset="0"/>
              </a:rPr>
            </a:br>
            <a:r>
              <a:rPr lang="en-US" b="1" dirty="0" smtClean="0">
                <a:latin typeface="Berlin Sans FB" panose="020E0602020502020306" pitchFamily="34" charset="0"/>
              </a:rPr>
              <a:t>1 God; Many </a:t>
            </a:r>
            <a:r>
              <a:rPr lang="en-US" b="1" dirty="0">
                <a:latin typeface="Berlin Sans FB" panose="020E0602020502020306" pitchFamily="34" charset="0"/>
              </a:rPr>
              <a:t>V</a:t>
            </a:r>
            <a:r>
              <a:rPr lang="en-US" b="1" dirty="0" smtClean="0">
                <a:latin typeface="Berlin Sans FB" panose="020E0602020502020306" pitchFamily="34" charset="0"/>
              </a:rPr>
              <a:t>ersions</a:t>
            </a:r>
            <a:endParaRPr lang="en-US" b="1" dirty="0"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2438400"/>
            <a:ext cx="5562600" cy="4267200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latin typeface="Berlin Sans FB" panose="020E0602020502020306" pitchFamily="34" charset="0"/>
              </a:rPr>
              <a:t>Monotheistic </a:t>
            </a:r>
            <a:r>
              <a:rPr lang="en-US" dirty="0" smtClean="0">
                <a:latin typeface="Berlin Sans FB" panose="020E0602020502020306" pitchFamily="34" charset="0"/>
              </a:rPr>
              <a:t>– Hindus believe in one Supreme</a:t>
            </a:r>
            <a:endParaRPr lang="en-US" sz="2400" b="1" u="sng" dirty="0" smtClean="0">
              <a:latin typeface="Berlin Sans FB" panose="020E0602020502020306" pitchFamily="34" charset="0"/>
            </a:endParaRPr>
          </a:p>
          <a:p>
            <a:r>
              <a:rPr lang="en-US" sz="2400" b="1" u="sng" dirty="0" smtClean="0">
                <a:latin typeface="Berlin Sans FB" panose="020E0602020502020306" pitchFamily="34" charset="0"/>
              </a:rPr>
              <a:t>Polytheistic</a:t>
            </a:r>
            <a:r>
              <a:rPr lang="en-US" sz="2400" dirty="0" smtClean="0">
                <a:latin typeface="Berlin Sans FB" panose="020E0602020502020306" pitchFamily="34" charset="0"/>
              </a:rPr>
              <a:t> – Hindus believe in thousands of versions of the Supreme</a:t>
            </a:r>
          </a:p>
          <a:p>
            <a:pPr lvl="1"/>
            <a:r>
              <a:rPr lang="en-US" sz="2400" dirty="0" smtClean="0">
                <a:latin typeface="Berlin Sans FB" panose="020E0602020502020306" pitchFamily="34" charset="0"/>
              </a:rPr>
              <a:t>The First Three: Brahma (the creator)</a:t>
            </a:r>
            <a:r>
              <a:rPr lang="en-US" dirty="0" smtClean="0">
                <a:latin typeface="Berlin Sans FB" panose="020E0602020502020306" pitchFamily="34" charset="0"/>
              </a:rPr>
              <a:t>, </a:t>
            </a:r>
            <a:r>
              <a:rPr lang="en-US" sz="2400" dirty="0" smtClean="0">
                <a:latin typeface="Berlin Sans FB" panose="020E0602020502020306" pitchFamily="34" charset="0"/>
              </a:rPr>
              <a:t>Vishnu (the preserver), &amp; Shiva (the destroyer). </a:t>
            </a:r>
            <a:endParaRPr lang="en-US" sz="2200" dirty="0">
              <a:latin typeface="Berlin Sans FB" panose="020E0602020502020306" pitchFamily="34" charset="0"/>
            </a:endParaRPr>
          </a:p>
          <a:p>
            <a:r>
              <a:rPr lang="en-US" dirty="0" smtClean="0">
                <a:latin typeface="Berlin Sans FB" panose="020E0602020502020306" pitchFamily="34" charset="0"/>
              </a:rPr>
              <a:t>Ganga is another goddess who shows herself on earth as the Ganges River. </a:t>
            </a:r>
            <a:endParaRPr lang="en-US" sz="2200" dirty="0" smtClean="0">
              <a:latin typeface="Berlin Sans FB" panose="020E0602020502020306" pitchFamily="34" charset="0"/>
            </a:endParaRPr>
          </a:p>
          <a:p>
            <a:endParaRPr lang="en-US" dirty="0"/>
          </a:p>
        </p:txBody>
      </p:sp>
      <p:pic>
        <p:nvPicPr>
          <p:cNvPr id="2050" name="Picture 2" descr="http://www.himalaya-tirtha.org/es/images/brahma_vishnu_si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01824"/>
            <a:ext cx="2590800" cy="191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ganges riv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4" t="2111"/>
          <a:stretch/>
        </p:blipFill>
        <p:spPr bwMode="auto">
          <a:xfrm>
            <a:off x="640080" y="4358368"/>
            <a:ext cx="2484120" cy="178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97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3.xml><?xml version="1.0" encoding="utf-8"?>
<a:theme xmlns:a="http://schemas.openxmlformats.org/drawingml/2006/main" name="2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1265</TotalTime>
  <Words>680</Words>
  <Application>Microsoft Office PowerPoint</Application>
  <PresentationFormat>On-screen Show (4:3)</PresentationFormat>
  <Paragraphs>82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Berlin Sans FB</vt:lpstr>
      <vt:lpstr>Berlin Sans FB Demi</vt:lpstr>
      <vt:lpstr>Garamond</vt:lpstr>
      <vt:lpstr>Segoe Print</vt:lpstr>
      <vt:lpstr>Wingdings</vt:lpstr>
      <vt:lpstr>Organic</vt:lpstr>
      <vt:lpstr>1_Organic</vt:lpstr>
      <vt:lpstr>2_Organic</vt:lpstr>
      <vt:lpstr>Opener: 9/29 - #5</vt:lpstr>
      <vt:lpstr>Religions of South Asia  #6</vt:lpstr>
      <vt:lpstr>Religions of South Asia</vt:lpstr>
      <vt:lpstr>Religions</vt:lpstr>
      <vt:lpstr>Hinduism</vt:lpstr>
      <vt:lpstr>A-U-M (“Om”)</vt:lpstr>
      <vt:lpstr>Hinduism: Religious Beliefs ~All about BALANCE~</vt:lpstr>
      <vt:lpstr>Hinduism: Caste System</vt:lpstr>
      <vt:lpstr>Hinduism:  1 God; Many Versions</vt:lpstr>
      <vt:lpstr>An Analogy</vt:lpstr>
      <vt:lpstr>Hinduism: Diwali </vt:lpstr>
      <vt:lpstr>Hinduism: Krishna Janmashtami</vt:lpstr>
      <vt:lpstr>Hinduism: Holi</vt:lpstr>
      <vt:lpstr>Buddhism</vt:lpstr>
      <vt:lpstr>Buddhism</vt:lpstr>
      <vt:lpstr>Buddhism </vt:lpstr>
      <vt:lpstr>PowerPoint Presentation</vt:lpstr>
      <vt:lpstr>The Dharma Wheel</vt:lpstr>
      <vt:lpstr>Buddhism: Spread</vt:lpstr>
      <vt:lpstr>Buddhism: Spread</vt:lpstr>
      <vt:lpstr>5 question check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Opener: 9/23 - #4</dc:title>
  <dc:creator>Ashley DiBacco</dc:creator>
  <cp:lastModifiedBy>Amanda Jirka</cp:lastModifiedBy>
  <cp:revision>39</cp:revision>
  <cp:lastPrinted>2015-03-06T12:50:14Z</cp:lastPrinted>
  <dcterms:created xsi:type="dcterms:W3CDTF">2014-09-22T15:03:31Z</dcterms:created>
  <dcterms:modified xsi:type="dcterms:W3CDTF">2015-09-29T15:11:18Z</dcterms:modified>
</cp:coreProperties>
</file>