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9" autoAdjust="0"/>
    <p:restoredTop sz="94660"/>
  </p:normalViewPr>
  <p:slideViewPr>
    <p:cSldViewPr snapToGrid="0">
      <p:cViewPr varScale="1">
        <p:scale>
          <a:sx n="42" d="100"/>
          <a:sy n="42" d="100"/>
        </p:scale>
        <p:origin x="60" y="7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E59EB9D-2E57-4587-8F32-A99A5CB1246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CD2F60D-7E6C-4A93-A88E-2DE56425816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354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EB9D-2E57-4587-8F32-A99A5CB1246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F60D-7E6C-4A93-A88E-2DE564258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EB9D-2E57-4587-8F32-A99A5CB1246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F60D-7E6C-4A93-A88E-2DE564258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EB9D-2E57-4587-8F32-A99A5CB1246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F60D-7E6C-4A93-A88E-2DE564258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6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E59EB9D-2E57-4587-8F32-A99A5CB1246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CD2F60D-7E6C-4A93-A88E-2DE56425816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75487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EB9D-2E57-4587-8F32-A99A5CB1246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F60D-7E6C-4A93-A88E-2DE564258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730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EB9D-2E57-4587-8F32-A99A5CB1246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F60D-7E6C-4A93-A88E-2DE564258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4229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EB9D-2E57-4587-8F32-A99A5CB1246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F60D-7E6C-4A93-A88E-2DE564258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4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EB9D-2E57-4587-8F32-A99A5CB1246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F60D-7E6C-4A93-A88E-2DE564258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1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E59EB9D-2E57-4587-8F32-A99A5CB1246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CD2F60D-7E6C-4A93-A88E-2DE5642581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86468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E59EB9D-2E57-4587-8F32-A99A5CB1246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CD2F60D-7E6C-4A93-A88E-2DE564258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9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E59EB9D-2E57-4587-8F32-A99A5CB1246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CD2F60D-7E6C-4A93-A88E-2DE5642581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146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ee.org/articles/trial-by-jury-vs-trial-by-judg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Court Case Proceedings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1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Case: Pre-Trial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54480"/>
            <a:ext cx="10178322" cy="515111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Requirements: brutal murders that shock the community</a:t>
            </a:r>
          </a:p>
          <a:p>
            <a:r>
              <a:rPr lang="en-US" sz="2800" dirty="0" smtClean="0"/>
              <a:t>Arrest</a:t>
            </a:r>
          </a:p>
          <a:p>
            <a:r>
              <a:rPr lang="en-US" sz="2800" dirty="0" smtClean="0"/>
              <a:t>Arraignment: Defendant hears charges &amp; enters a plea</a:t>
            </a:r>
          </a:p>
          <a:p>
            <a:r>
              <a:rPr lang="en-US" sz="2800" dirty="0" smtClean="0"/>
              <a:t>Preliminary Hearing: Is there enough evidence to show a Grand Jury?</a:t>
            </a:r>
          </a:p>
          <a:p>
            <a:r>
              <a:rPr lang="en-US" sz="2800" dirty="0" smtClean="0"/>
              <a:t>Grand Jury decides if there is enough evidence for an Indictment (formal accusation of a crime)</a:t>
            </a:r>
          </a:p>
          <a:p>
            <a:r>
              <a:rPr lang="en-US" sz="2800" dirty="0" smtClean="0"/>
              <a:t>Prosecutor files charges &amp; announces intention to seek death penalty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897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Case: Guilt Phase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22120"/>
            <a:ext cx="10544082" cy="486155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Jury Selection</a:t>
            </a:r>
          </a:p>
          <a:p>
            <a:r>
              <a:rPr lang="en-US" sz="2800" dirty="0" smtClean="0"/>
              <a:t>Opening Statements</a:t>
            </a:r>
          </a:p>
          <a:p>
            <a:r>
              <a:rPr lang="en-US" sz="2800" dirty="0" smtClean="0"/>
              <a:t>Prosecution‘s Case</a:t>
            </a:r>
          </a:p>
          <a:p>
            <a:r>
              <a:rPr lang="en-US" sz="2800" dirty="0" smtClean="0"/>
              <a:t>Defendant’s Case (may offer evidence to weaken Prosecution’s case)</a:t>
            </a:r>
          </a:p>
          <a:p>
            <a:r>
              <a:rPr lang="en-US" sz="2800" dirty="0" smtClean="0"/>
              <a:t>Closing Statements</a:t>
            </a:r>
          </a:p>
          <a:p>
            <a:r>
              <a:rPr lang="en-US" sz="2800" dirty="0" smtClean="0"/>
              <a:t>Jury Instruction: Direction or guidelines that the Judge gives the jury concerning law that is applicable to the case</a:t>
            </a:r>
          </a:p>
          <a:p>
            <a:r>
              <a:rPr lang="en-US" sz="2800" dirty="0" smtClean="0"/>
              <a:t>Deliberation</a:t>
            </a:r>
          </a:p>
          <a:p>
            <a:r>
              <a:rPr lang="en-US" sz="2800" dirty="0" smtClean="0"/>
              <a:t>Verdict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6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8735"/>
          </a:xfrm>
        </p:spPr>
        <p:txBody>
          <a:bodyPr/>
          <a:lstStyle/>
          <a:p>
            <a:r>
              <a:rPr lang="en-US" dirty="0" smtClean="0"/>
              <a:t>Capital Case: Penalty Phase Trial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84960"/>
            <a:ext cx="10178322" cy="472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Aggravating Circumstances: prior record, number of victims, type of murder</a:t>
            </a:r>
          </a:p>
          <a:p>
            <a:r>
              <a:rPr lang="en-US" sz="2800" dirty="0" smtClean="0"/>
              <a:t>Mitigating Circumstances: mental impairments, deprived background, “heat of passion”</a:t>
            </a:r>
          </a:p>
          <a:p>
            <a:r>
              <a:rPr lang="en-US" sz="2800" dirty="0" smtClean="0"/>
              <a:t>Victim Impact Statements: Informs the Jury of the financial, physical, and psychological impact of the crime </a:t>
            </a:r>
          </a:p>
          <a:p>
            <a:r>
              <a:rPr lang="en-US" sz="2800" dirty="0" smtClean="0"/>
              <a:t>Jury Sentence Recommendation: Can be death penalty or lesser jail sentence.  In some states, a judge may override a jury’s recommendation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951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Trial to 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69079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Constitution does not require defendant be provided a lawyer</a:t>
            </a:r>
          </a:p>
          <a:p>
            <a:r>
              <a:rPr lang="en-US" sz="2800" dirty="0" smtClean="0"/>
              <a:t>Options:</a:t>
            </a:r>
          </a:p>
          <a:p>
            <a:pPr lvl="1"/>
            <a:r>
              <a:rPr lang="en-US" sz="2800" dirty="0" smtClean="0"/>
              <a:t>Motion for a New Trial (ineffective counsel, insufficient or new evidence, jury misconduct)</a:t>
            </a:r>
          </a:p>
          <a:p>
            <a:pPr lvl="1"/>
            <a:r>
              <a:rPr lang="en-US" sz="2800" dirty="0" smtClean="0"/>
              <a:t>Proportionality Review</a:t>
            </a:r>
          </a:p>
          <a:p>
            <a:pPr lvl="1"/>
            <a:r>
              <a:rPr lang="en-US" sz="2800" dirty="0" smtClean="0"/>
              <a:t>Appeal to State Criminal Court or Federal District Court</a:t>
            </a:r>
          </a:p>
          <a:p>
            <a:pPr lvl="1"/>
            <a:r>
              <a:rPr lang="en-US" sz="2800" dirty="0" smtClean="0"/>
              <a:t>Petition to the US Supreme Court for Writ of Certiorari</a:t>
            </a:r>
          </a:p>
        </p:txBody>
      </p:sp>
    </p:spTree>
    <p:extLst>
      <p:ext uri="{BB962C8B-B14F-4D97-AF65-F5344CB8AC3E}">
        <p14:creationId xmlns:p14="http://schemas.microsoft.com/office/powerpoint/2010/main" val="227999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Supreme Court Hearings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34441"/>
            <a:ext cx="10178322" cy="544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October through April (2 </a:t>
            </a:r>
            <a:r>
              <a:rPr lang="en-US" b="1" u="sng" dirty="0" err="1" smtClean="0"/>
              <a:t>wk</a:t>
            </a:r>
            <a:r>
              <a:rPr lang="en-US" b="1" u="sng" dirty="0" smtClean="0"/>
              <a:t> rotations)</a:t>
            </a:r>
          </a:p>
          <a:p>
            <a:r>
              <a:rPr lang="en-US" dirty="0" smtClean="0"/>
              <a:t>RECESSES </a:t>
            </a:r>
          </a:p>
          <a:p>
            <a:pPr lvl="1"/>
            <a:r>
              <a:rPr lang="en-US" dirty="0" smtClean="0"/>
              <a:t>Evaluate 130 + petitions</a:t>
            </a:r>
          </a:p>
          <a:p>
            <a:pPr lvl="1"/>
            <a:r>
              <a:rPr lang="en-US" dirty="0" smtClean="0"/>
              <a:t>Read prior proceedings/briefs of each side’s arguments</a:t>
            </a:r>
          </a:p>
          <a:p>
            <a:r>
              <a:rPr lang="en-US" dirty="0" smtClean="0"/>
              <a:t>SITTINGS </a:t>
            </a:r>
          </a:p>
          <a:p>
            <a:pPr lvl="1"/>
            <a:r>
              <a:rPr lang="en-US" dirty="0" smtClean="0"/>
              <a:t>30 minute arguments</a:t>
            </a:r>
          </a:p>
          <a:p>
            <a:pPr lvl="1"/>
            <a:r>
              <a:rPr lang="en-US" dirty="0" smtClean="0"/>
              <a:t>Up to 24 cases!</a:t>
            </a:r>
          </a:p>
          <a:p>
            <a:pPr lvl="1"/>
            <a:r>
              <a:rPr lang="en-US" dirty="0" smtClean="0"/>
              <a:t>14-16 weeks to announce a decision</a:t>
            </a:r>
          </a:p>
          <a:p>
            <a:pPr marL="0" indent="0">
              <a:buNone/>
            </a:pPr>
            <a:r>
              <a:rPr lang="en-US" b="1" u="sng" dirty="0" smtClean="0"/>
              <a:t>May through July</a:t>
            </a:r>
          </a:p>
          <a:p>
            <a:r>
              <a:rPr lang="en-US" dirty="0" smtClean="0"/>
              <a:t>Only announcing orders &amp; opinions</a:t>
            </a:r>
          </a:p>
          <a:p>
            <a:pPr marL="0" indent="0">
              <a:buNone/>
            </a:pPr>
            <a:r>
              <a:rPr lang="en-US" b="1" u="sng" dirty="0" smtClean="0"/>
              <a:t>August through October</a:t>
            </a:r>
          </a:p>
          <a:p>
            <a:r>
              <a:rPr lang="en-US" dirty="0" smtClean="0"/>
              <a:t>Analyze new petitions, consider applications, make preparations for new cases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04455"/>
          </a:xfrm>
        </p:spPr>
        <p:txBody>
          <a:bodyPr/>
          <a:lstStyle/>
          <a:p>
            <a:r>
              <a:rPr lang="en-US" dirty="0" smtClean="0"/>
              <a:t>Factors influencing Hearings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86840"/>
            <a:ext cx="10178322" cy="5334001"/>
          </a:xfrm>
        </p:spPr>
        <p:txBody>
          <a:bodyPr>
            <a:noAutofit/>
          </a:bodyPr>
          <a:lstStyle/>
          <a:p>
            <a:r>
              <a:rPr lang="en-US" sz="2400" dirty="0" smtClean="0"/>
              <a:t>Judicial Restraint v Judicial Activism</a:t>
            </a:r>
          </a:p>
          <a:p>
            <a:r>
              <a:rPr lang="en-US" sz="2400" dirty="0"/>
              <a:t>Public </a:t>
            </a:r>
            <a:r>
              <a:rPr lang="en-US" sz="2400" dirty="0" smtClean="0"/>
              <a:t>Opinion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Constitution insulated SC justices from direct political </a:t>
            </a:r>
            <a:r>
              <a:rPr lang="en-US" sz="2400" dirty="0" smtClean="0"/>
              <a:t>pressures</a:t>
            </a:r>
          </a:p>
          <a:p>
            <a:pPr lvl="1"/>
            <a:r>
              <a:rPr lang="en-US" sz="2400" dirty="0" smtClean="0"/>
              <a:t>Justices </a:t>
            </a:r>
            <a:r>
              <a:rPr lang="en-US" sz="2400" dirty="0"/>
              <a:t>are appointed to serve life </a:t>
            </a:r>
            <a:r>
              <a:rPr lang="en-US" sz="2400" dirty="0" smtClean="0"/>
              <a:t>terms *subject </a:t>
            </a:r>
            <a:r>
              <a:rPr lang="en-US" sz="2400" dirty="0"/>
              <a:t>only to good behavior 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public has limited access to Court proceedings </a:t>
            </a:r>
          </a:p>
          <a:p>
            <a:r>
              <a:rPr lang="en-US" sz="2400" dirty="0" smtClean="0"/>
              <a:t>BUT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appointment </a:t>
            </a:r>
            <a:r>
              <a:rPr lang="en-US" sz="2400" dirty="0" smtClean="0"/>
              <a:t>&amp; confirmation </a:t>
            </a:r>
            <a:r>
              <a:rPr lang="en-US" sz="2400" dirty="0"/>
              <a:t>processes keep the SC </a:t>
            </a:r>
            <a:r>
              <a:rPr lang="en-US" sz="2400" dirty="0" smtClean="0"/>
              <a:t>with the public</a:t>
            </a:r>
          </a:p>
          <a:p>
            <a:pPr lvl="1"/>
            <a:r>
              <a:rPr lang="en-US" sz="2400" dirty="0" smtClean="0"/>
              <a:t>Congress </a:t>
            </a:r>
            <a:r>
              <a:rPr lang="en-US" sz="2400" dirty="0"/>
              <a:t>and the state legislatures can amend the </a:t>
            </a:r>
            <a:r>
              <a:rPr lang="en-US" sz="2400" dirty="0" smtClean="0"/>
              <a:t>Constitution</a:t>
            </a:r>
          </a:p>
          <a:p>
            <a:pPr lvl="1"/>
            <a:r>
              <a:rPr lang="en-US" sz="2400" dirty="0" smtClean="0"/>
              <a:t>Congress </a:t>
            </a:r>
            <a:r>
              <a:rPr lang="en-US" sz="2400" dirty="0"/>
              <a:t>has the power to change the number of justices on the </a:t>
            </a:r>
            <a:r>
              <a:rPr lang="en-US" sz="2400" dirty="0" smtClean="0"/>
              <a:t>Court</a:t>
            </a:r>
          </a:p>
          <a:p>
            <a:pPr lvl="1"/>
            <a:r>
              <a:rPr lang="en-US" sz="2400" dirty="0" smtClean="0"/>
              <a:t>Justices </a:t>
            </a:r>
            <a:r>
              <a:rPr lang="en-US" sz="2400" dirty="0"/>
              <a:t>can be </a:t>
            </a:r>
            <a:r>
              <a:rPr lang="en-US" sz="2400" dirty="0" smtClean="0"/>
              <a:t>impeached</a:t>
            </a:r>
          </a:p>
          <a:p>
            <a:pPr lvl="2"/>
            <a:r>
              <a:rPr lang="en-US" sz="2400" dirty="0" smtClean="0"/>
              <a:t>50% of House  AND  2/3 of Senate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732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286001"/>
            <a:ext cx="11049000" cy="3593591"/>
          </a:xfrm>
        </p:spPr>
        <p:txBody>
          <a:bodyPr/>
          <a:lstStyle/>
          <a:p>
            <a:r>
              <a:rPr lang="en-US" sz="3200" dirty="0">
                <a:hlinkClick r:id="rId2"/>
              </a:rPr>
              <a:t>http://litigationinsights.com/case-strategies/judges-versus-jurors-decide-differently/</a:t>
            </a:r>
          </a:p>
          <a:p>
            <a:r>
              <a:rPr lang="en-US" sz="3200" dirty="0" smtClean="0">
                <a:hlinkClick r:id="rId2"/>
              </a:rPr>
              <a:t>https</a:t>
            </a:r>
            <a:r>
              <a:rPr lang="en-US" sz="3200" dirty="0">
                <a:hlinkClick r:id="rId2"/>
              </a:rPr>
              <a:t>://fee.org/articles/trial-by-jury-vs-trial-by-judge</a:t>
            </a:r>
            <a:r>
              <a:rPr lang="en-US" sz="3200" dirty="0" smtClean="0">
                <a:hlinkClick r:id="rId2"/>
              </a:rPr>
              <a:t>/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6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90</TotalTime>
  <Words>398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Court Case Proceedings</vt:lpstr>
      <vt:lpstr>Capital Case: Pre-Trial</vt:lpstr>
      <vt:lpstr>Capital Case: Guilt Phase Trial</vt:lpstr>
      <vt:lpstr>Capital Case: Penalty Phase Trial </vt:lpstr>
      <vt:lpstr>From Trial to Supreme Court</vt:lpstr>
      <vt:lpstr>Supreme Court Hearings</vt:lpstr>
      <vt:lpstr>Factors influencing Hearings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Court Case Proceedings</dc:title>
  <dc:creator>Amanda Jirka</dc:creator>
  <cp:lastModifiedBy>Amanda Jirka</cp:lastModifiedBy>
  <cp:revision>7</cp:revision>
  <dcterms:created xsi:type="dcterms:W3CDTF">2017-11-13T12:30:58Z</dcterms:created>
  <dcterms:modified xsi:type="dcterms:W3CDTF">2017-11-13T14:01:17Z</dcterms:modified>
</cp:coreProperties>
</file>