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57" r:id="rId3"/>
    <p:sldId id="263" r:id="rId4"/>
    <p:sldId id="261" r:id="rId5"/>
    <p:sldId id="260" r:id="rId6"/>
    <p:sldId id="262" r:id="rId7"/>
    <p:sldId id="264" r:id="rId8"/>
    <p:sldId id="259" r:id="rId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>
        <p:scale>
          <a:sx n="30" d="100"/>
          <a:sy n="30" d="100"/>
        </p:scale>
        <p:origin x="128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6513-E3D1-448C-A22D-34327C31BAB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4D98-FADD-426E-8571-D6D0F9563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062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14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2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1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336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937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28B1E9-2C15-44C6-8916-C1D647E9F31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A250033-EBE6-4AA0-B168-2BF5C8C910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8728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3173"/>
            <a:ext cx="7093688" cy="561482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600" b="1" u="sng" dirty="0" smtClean="0"/>
              <a:t>War on Terror</a:t>
            </a:r>
          </a:p>
          <a:p>
            <a:pPr lvl="0"/>
            <a:r>
              <a:rPr lang="en-US" sz="2600" dirty="0" smtClean="0"/>
              <a:t>September </a:t>
            </a:r>
            <a:r>
              <a:rPr lang="en-US" sz="2600" dirty="0"/>
              <a:t>11, 2001: Taliban Terrorists attack WTC &amp; </a:t>
            </a:r>
            <a:r>
              <a:rPr lang="en-US" sz="2600" dirty="0" smtClean="0"/>
              <a:t>Pentagon</a:t>
            </a:r>
            <a:endParaRPr lang="en-US" sz="2600" dirty="0"/>
          </a:p>
          <a:p>
            <a:pPr lvl="0"/>
            <a:r>
              <a:rPr lang="en-US" sz="2600" dirty="0"/>
              <a:t>War On Terror begins: Afghanistan &amp; Iraq</a:t>
            </a:r>
          </a:p>
          <a:p>
            <a:pPr lvl="0"/>
            <a:r>
              <a:rPr lang="en-US" sz="2600" dirty="0"/>
              <a:t>2006: Saddam Hussein </a:t>
            </a:r>
            <a:r>
              <a:rPr lang="en-US" sz="2600" dirty="0" smtClean="0"/>
              <a:t>&amp; 2011</a:t>
            </a:r>
            <a:r>
              <a:rPr lang="en-US" sz="2600" dirty="0" smtClean="0"/>
              <a:t>: Osama Bin Laden executed</a:t>
            </a:r>
            <a:endParaRPr lang="en-US" sz="2600" dirty="0"/>
          </a:p>
          <a:p>
            <a:pPr marL="0" lvl="0" indent="0">
              <a:buNone/>
            </a:pPr>
            <a:r>
              <a:rPr lang="en-US" sz="2600" b="1" u="sng" dirty="0" smtClean="0"/>
              <a:t>ISIS</a:t>
            </a:r>
          </a:p>
          <a:p>
            <a:pPr lvl="0"/>
            <a:r>
              <a:rPr lang="en-US" sz="2600" dirty="0" smtClean="0"/>
              <a:t>2011: Arab Spring &amp; Syrian Civil War</a:t>
            </a:r>
          </a:p>
          <a:p>
            <a:pPr lvl="0"/>
            <a:r>
              <a:rPr lang="en-US" sz="2600" dirty="0" smtClean="0"/>
              <a:t>ISIS invited in</a:t>
            </a:r>
          </a:p>
          <a:p>
            <a:pPr lvl="0"/>
            <a:r>
              <a:rPr lang="en-US" sz="2600" dirty="0" smtClean="0"/>
              <a:t>Major drought </a:t>
            </a:r>
            <a:r>
              <a:rPr lang="en-US" sz="2600" dirty="0" smtClean="0">
                <a:sym typeface="Wingdings" panose="05000000000000000000" pitchFamily="2" charset="2"/>
              </a:rPr>
              <a:t> people too poor to fight</a:t>
            </a:r>
            <a:endParaRPr lang="en-US" sz="2600" dirty="0" smtClean="0"/>
          </a:p>
          <a:p>
            <a:pPr lvl="0"/>
            <a:r>
              <a:rPr lang="en-US" sz="2600" dirty="0" smtClean="0"/>
              <a:t>US, Syrians, &amp; Kurds: Winning back major cities!</a:t>
            </a:r>
          </a:p>
          <a:p>
            <a:pPr marL="0" lvl="0" indent="0">
              <a:buNone/>
            </a:pPr>
            <a:r>
              <a:rPr lang="en-US" sz="2600" b="1" u="sng" dirty="0" smtClean="0"/>
              <a:t>Israel &amp; Palestine</a:t>
            </a:r>
          </a:p>
          <a:p>
            <a:pPr lvl="0"/>
            <a:r>
              <a:rPr lang="en-US" sz="2600" dirty="0" smtClean="0"/>
              <a:t>Assassinations of Israel, PLO, and Hamas leaders</a:t>
            </a:r>
          </a:p>
          <a:p>
            <a:pPr lvl="0"/>
            <a:r>
              <a:rPr lang="en-US" sz="2600" dirty="0" smtClean="0"/>
              <a:t>Israel invades the West Bank &amp; Builds a Wall around it</a:t>
            </a:r>
          </a:p>
          <a:p>
            <a:pPr lvl="0"/>
            <a:r>
              <a:rPr lang="en-US" sz="2600" dirty="0" smtClean="0"/>
              <a:t>2005: Cease Fire!  Israel takes Jews out of Gaza!</a:t>
            </a:r>
          </a:p>
          <a:p>
            <a:pPr lvl="0"/>
            <a:r>
              <a:rPr lang="en-US" sz="2600" dirty="0" smtClean="0"/>
              <a:t>Hamas still a problem</a:t>
            </a:r>
            <a:endParaRPr lang="en-US" sz="2600" dirty="0" smtClean="0"/>
          </a:p>
          <a:p>
            <a:pPr lvl="0"/>
            <a:r>
              <a:rPr lang="en-US" sz="2600" dirty="0" smtClean="0"/>
              <a:t>Trump recognizes Jerusalem as the capital of Israel</a:t>
            </a:r>
            <a:endParaRPr lang="en-US" sz="2600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214" y="762953"/>
            <a:ext cx="3848986" cy="226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169" y="3586868"/>
            <a:ext cx="4956859" cy="251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5100"/>
            <a:ext cx="96012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 smtClean="0"/>
              <a:t>War </a:t>
            </a:r>
            <a:r>
              <a:rPr lang="en-US" b="1" u="sng" dirty="0"/>
              <a:t>in </a:t>
            </a:r>
            <a:r>
              <a:rPr lang="en-US" b="1" u="sng" dirty="0" smtClean="0"/>
              <a:t>Darfur: Sudan</a:t>
            </a:r>
          </a:p>
          <a:p>
            <a:r>
              <a:rPr lang="en-US" dirty="0" smtClean="0"/>
              <a:t>Genocide against non-Arabs in Sudan</a:t>
            </a:r>
            <a:endParaRPr lang="en-US" dirty="0"/>
          </a:p>
          <a:p>
            <a:r>
              <a:rPr lang="en-US" dirty="0"/>
              <a:t>South </a:t>
            </a:r>
            <a:r>
              <a:rPr lang="en-US" dirty="0" smtClean="0"/>
              <a:t>Sudan becomes independent in </a:t>
            </a:r>
            <a:r>
              <a:rPr lang="en-US" dirty="0"/>
              <a:t>2011</a:t>
            </a:r>
          </a:p>
          <a:p>
            <a:pPr marL="0" lvl="0" indent="0">
              <a:buNone/>
            </a:pPr>
            <a:r>
              <a:rPr lang="en-US" b="1" u="sng" dirty="0" smtClean="0"/>
              <a:t>Boko Haram: Nigeria</a:t>
            </a:r>
          </a:p>
          <a:p>
            <a:r>
              <a:rPr lang="en-US" dirty="0" smtClean="0"/>
              <a:t>Anti-Western, Branch of ISIS</a:t>
            </a:r>
          </a:p>
          <a:p>
            <a:r>
              <a:rPr lang="en-US" dirty="0" smtClean="0"/>
              <a:t>Bombings, shootings, kidnappings, fires</a:t>
            </a:r>
            <a:endParaRPr lang="en-US" dirty="0"/>
          </a:p>
          <a:p>
            <a:pPr marL="0" lvl="0" indent="0">
              <a:buNone/>
            </a:pPr>
            <a:r>
              <a:rPr lang="en-US" b="1" u="sng" dirty="0" smtClean="0"/>
              <a:t>Benghazi Attack: Libya</a:t>
            </a:r>
          </a:p>
          <a:p>
            <a:r>
              <a:rPr lang="en-US" dirty="0" smtClean="0"/>
              <a:t>2012: Terrorists attack US diplomatic building</a:t>
            </a:r>
          </a:p>
          <a:p>
            <a:r>
              <a:rPr lang="en-US" dirty="0" smtClean="0"/>
              <a:t>2016 Election: Did Clinton drop the ball?</a:t>
            </a:r>
            <a:endParaRPr lang="en-US" dirty="0"/>
          </a:p>
          <a:p>
            <a:pPr marL="0" lvl="0" indent="0">
              <a:buNone/>
            </a:pPr>
            <a:r>
              <a:rPr lang="en-US" b="1" u="sng" dirty="0" smtClean="0"/>
              <a:t>Ebola</a:t>
            </a:r>
          </a:p>
          <a:p>
            <a:r>
              <a:rPr lang="en-US" dirty="0" smtClean="0"/>
              <a:t>Liberia, Guinea, Sierra Leon, Nigeria, USA, Mali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586" y="685800"/>
            <a:ext cx="5168151" cy="2837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979" y="3523216"/>
            <a:ext cx="4697758" cy="31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0" y="685800"/>
            <a:ext cx="5981700" cy="5895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Financial Crisis</a:t>
            </a:r>
          </a:p>
          <a:p>
            <a:r>
              <a:rPr lang="en-US" sz="2400" dirty="0" smtClean="0"/>
              <a:t>Greece’s money is worthless </a:t>
            </a:r>
            <a:r>
              <a:rPr lang="en-US" sz="2400" dirty="0" smtClean="0"/>
              <a:t>&amp; drags down the rest of the EUROPEAN UNION.</a:t>
            </a:r>
          </a:p>
          <a:p>
            <a:r>
              <a:rPr lang="en-US" sz="2400" dirty="0" smtClean="0"/>
              <a:t>Britain votes to leave the European Union</a:t>
            </a:r>
          </a:p>
          <a:p>
            <a:pPr marL="0" indent="0">
              <a:buNone/>
            </a:pPr>
            <a:r>
              <a:rPr lang="en-US" sz="2400" b="1" u="sng" dirty="0" smtClean="0"/>
              <a:t>Refugee </a:t>
            </a:r>
            <a:r>
              <a:rPr lang="en-US" sz="2400" b="1" u="sng" dirty="0" smtClean="0"/>
              <a:t>Crisis</a:t>
            </a:r>
          </a:p>
          <a:p>
            <a:r>
              <a:rPr lang="en-US" sz="2400" dirty="0" smtClean="0"/>
              <a:t>Middle Eastern &amp; African refugees escape to Europe: Jobs, Peace, Prosperity</a:t>
            </a:r>
          </a:p>
          <a:p>
            <a:r>
              <a:rPr lang="en-US" sz="2400" dirty="0" smtClean="0"/>
              <a:t>Mixed reactions in Europe: Hungary vs Germany (Angela Merkel)</a:t>
            </a:r>
            <a:endParaRPr lang="en-US" sz="2400" dirty="0"/>
          </a:p>
          <a:p>
            <a:pPr marL="0" indent="0">
              <a:buNone/>
            </a:pPr>
            <a:r>
              <a:rPr lang="en-US" sz="2400" b="1" u="sng" dirty="0" smtClean="0"/>
              <a:t>Terrorism</a:t>
            </a:r>
          </a:p>
          <a:p>
            <a:r>
              <a:rPr lang="en-US" sz="2400" dirty="0" smtClean="0"/>
              <a:t>London Underground Bombing, Charlie </a:t>
            </a:r>
            <a:r>
              <a:rPr lang="en-US" sz="2400" dirty="0" err="1" smtClean="0"/>
              <a:t>Hedbo</a:t>
            </a:r>
            <a:r>
              <a:rPr lang="en-US" sz="2400" dirty="0" smtClean="0"/>
              <a:t> Attack, Paris </a:t>
            </a:r>
            <a:r>
              <a:rPr lang="en-US" sz="2400" dirty="0" smtClean="0"/>
              <a:t>attacks</a:t>
            </a:r>
          </a:p>
          <a:p>
            <a:pPr marL="0" indent="0">
              <a:buNone/>
            </a:pPr>
            <a:r>
              <a:rPr lang="en-US" sz="2400" b="1" u="sng" dirty="0" smtClean="0"/>
              <a:t>Paris Climate Agreement</a:t>
            </a:r>
            <a:endParaRPr lang="en-US" sz="2400" b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186"/>
          <a:stretch/>
        </p:blipFill>
        <p:spPr>
          <a:xfrm>
            <a:off x="244550" y="1414130"/>
            <a:ext cx="2902688" cy="215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16" y="3570142"/>
            <a:ext cx="4150243" cy="31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32" y="1683931"/>
            <a:ext cx="6156252" cy="469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Vladimir </a:t>
            </a:r>
            <a:r>
              <a:rPr lang="en-US" b="1" u="sng" dirty="0" smtClean="0"/>
              <a:t>Putin (Since 2000)</a:t>
            </a:r>
            <a:endParaRPr lang="en-US" b="1" u="sng" dirty="0" smtClean="0"/>
          </a:p>
          <a:p>
            <a:r>
              <a:rPr lang="en-US" dirty="0" smtClean="0"/>
              <a:t>2013</a:t>
            </a:r>
            <a:r>
              <a:rPr lang="en-US" dirty="0" smtClean="0"/>
              <a:t>: Ukraine protests new leader of their country, Russia invades</a:t>
            </a:r>
          </a:p>
          <a:p>
            <a:r>
              <a:rPr lang="en-US" dirty="0"/>
              <a:t>B</a:t>
            </a:r>
            <a:r>
              <a:rPr lang="en-US" dirty="0" smtClean="0"/>
              <a:t>acks Assad in Syrian Civil </a:t>
            </a:r>
            <a:r>
              <a:rPr lang="en-US" dirty="0" smtClean="0"/>
              <a:t>War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2016 Election</a:t>
            </a:r>
          </a:p>
          <a:p>
            <a:r>
              <a:rPr lang="en-US" dirty="0" smtClean="0"/>
              <a:t>Russia hacks 20+ states’ elections to undermine </a:t>
            </a:r>
            <a:r>
              <a:rPr lang="en-US" dirty="0" smtClean="0"/>
              <a:t>democracy.  Several </a:t>
            </a:r>
            <a:r>
              <a:rPr lang="en-US" dirty="0" smtClean="0"/>
              <a:t>members of Trump administration had talks with Russia (results unclear)</a:t>
            </a:r>
          </a:p>
          <a:p>
            <a:r>
              <a:rPr lang="en-US" dirty="0" smtClean="0"/>
              <a:t>Computer/Social Media Bots still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4" y="1863300"/>
            <a:ext cx="4643566" cy="261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075" y="1339703"/>
            <a:ext cx="10142725" cy="5273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Cuba</a:t>
            </a:r>
          </a:p>
          <a:p>
            <a:r>
              <a:rPr lang="en-US" dirty="0" smtClean="0"/>
              <a:t>2014: End of 57-year Cuba embargo</a:t>
            </a:r>
          </a:p>
          <a:p>
            <a:r>
              <a:rPr lang="en-US" dirty="0" smtClean="0"/>
              <a:t>2016: Fidel Castro died</a:t>
            </a:r>
          </a:p>
          <a:p>
            <a:r>
              <a:rPr lang="en-US" dirty="0" smtClean="0"/>
              <a:t>Trump rolls back travel &amp; trade</a:t>
            </a:r>
          </a:p>
          <a:p>
            <a:pPr marL="0" indent="0">
              <a:buNone/>
            </a:pPr>
            <a:r>
              <a:rPr lang="en-US" b="1" u="sng" dirty="0" smtClean="0"/>
              <a:t>Brazil</a:t>
            </a:r>
          </a:p>
          <a:p>
            <a:r>
              <a:rPr lang="en-US" dirty="0" smtClean="0"/>
              <a:t>Huge divide between rich &amp; poor</a:t>
            </a:r>
          </a:p>
          <a:p>
            <a:r>
              <a:rPr lang="en-US" dirty="0" smtClean="0"/>
              <a:t>2014 World Cup</a:t>
            </a:r>
          </a:p>
          <a:p>
            <a:r>
              <a:rPr lang="en-US" dirty="0" smtClean="0"/>
              <a:t>2016 Olympics (&amp; </a:t>
            </a:r>
            <a:r>
              <a:rPr lang="en-US" dirty="0" err="1" smtClean="0"/>
              <a:t>Zika</a:t>
            </a:r>
            <a:r>
              <a:rPr lang="en-US" dirty="0" smtClean="0"/>
              <a:t> Virus)</a:t>
            </a:r>
          </a:p>
          <a:p>
            <a:r>
              <a:rPr lang="en-US" dirty="0" smtClean="0"/>
              <a:t>President Impeached</a:t>
            </a:r>
          </a:p>
          <a:p>
            <a:pPr marL="0" indent="0">
              <a:buNone/>
            </a:pPr>
            <a:r>
              <a:rPr lang="en-US" b="1" u="sng" dirty="0" smtClean="0"/>
              <a:t>Mexico</a:t>
            </a:r>
          </a:p>
          <a:p>
            <a:r>
              <a:rPr lang="en-US" dirty="0" smtClean="0"/>
              <a:t>Illegal v Under documented  Immigration</a:t>
            </a:r>
          </a:p>
          <a:p>
            <a:r>
              <a:rPr lang="en-US" dirty="0" smtClean="0"/>
              <a:t>Drawbacks: hurt American jobs, fear of crime, cost taxpayers money to keep out</a:t>
            </a:r>
          </a:p>
          <a:p>
            <a:r>
              <a:rPr lang="en-US" dirty="0" smtClean="0"/>
              <a:t>Positives: pay shopping taxes, do jobs that US citizens don’t want to do</a:t>
            </a:r>
            <a:endParaRPr lang="en-US" dirty="0"/>
          </a:p>
        </p:txBody>
      </p:sp>
      <p:pic>
        <p:nvPicPr>
          <p:cNvPr id="1026" name="Picture 2" descr="Image result for castro d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23" y="345259"/>
            <a:ext cx="4261499" cy="28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153" y="3168502"/>
            <a:ext cx="4080909" cy="21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0967"/>
            <a:ext cx="6339808" cy="5316280"/>
          </a:xfrm>
        </p:spPr>
        <p:txBody>
          <a:bodyPr/>
          <a:lstStyle/>
          <a:p>
            <a:r>
              <a:rPr lang="en-US" sz="2400" dirty="0" smtClean="0"/>
              <a:t>1994: Kim Jung-Il leader of N. Korea PRO NUCLEAR WEAPONS</a:t>
            </a:r>
          </a:p>
          <a:p>
            <a:pPr lvl="1">
              <a:defRPr/>
            </a:pPr>
            <a:r>
              <a:rPr lang="en-US" sz="2400" i="0" dirty="0"/>
              <a:t>2005—North Korea declared that it had Nuclear Weapons</a:t>
            </a:r>
            <a:r>
              <a:rPr lang="en-US" sz="2400" i="0" dirty="0" smtClean="0"/>
              <a:t>.</a:t>
            </a:r>
            <a:endParaRPr lang="en-US" sz="1800" i="0" dirty="0"/>
          </a:p>
          <a:p>
            <a:pPr lvl="1">
              <a:defRPr/>
            </a:pPr>
            <a:r>
              <a:rPr lang="en-US" sz="2400" i="0" dirty="0"/>
              <a:t>2006—North Korea tested one of these bombs</a:t>
            </a:r>
            <a:r>
              <a:rPr lang="en-US" sz="2400" i="0" dirty="0" smtClean="0"/>
              <a:t>.</a:t>
            </a:r>
            <a:endParaRPr lang="en-US" sz="2400" i="0" dirty="0" smtClean="0"/>
          </a:p>
          <a:p>
            <a:pPr>
              <a:defRPr/>
            </a:pPr>
            <a:r>
              <a:rPr lang="en-US" sz="2400" dirty="0"/>
              <a:t>On December 17, 2011, Kim Jong-Il died of a heart attack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defRPr/>
            </a:pPr>
            <a:r>
              <a:rPr lang="en-US" sz="2400" i="0" dirty="0"/>
              <a:t>Kim Jong-Un becomes leader at age 28</a:t>
            </a:r>
            <a:r>
              <a:rPr lang="en-US" sz="2400" i="0" dirty="0" smtClean="0"/>
              <a:t>.</a:t>
            </a:r>
          </a:p>
          <a:p>
            <a:pPr lvl="1">
              <a:defRPr/>
            </a:pPr>
            <a:r>
              <a:rPr lang="en-US" sz="2400" i="0" dirty="0" smtClean="0"/>
              <a:t>Very Anti-American</a:t>
            </a:r>
          </a:p>
          <a:p>
            <a:pPr>
              <a:defRPr/>
            </a:pPr>
            <a:r>
              <a:rPr lang="en-US" sz="2400" dirty="0" smtClean="0"/>
              <a:t>Trump threatens to attack North Korea</a:t>
            </a:r>
          </a:p>
          <a:p>
            <a:pPr lvl="1">
              <a:defRPr/>
            </a:pPr>
            <a:r>
              <a:rPr lang="en-US" sz="2400" i="0" dirty="0" smtClean="0"/>
              <a:t>North Korea threatens to attack the USA</a:t>
            </a:r>
            <a:endParaRPr lang="en-US" sz="2400" i="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408" y="1360967"/>
            <a:ext cx="399932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Infinity…And Beyond!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6589"/>
            <a:ext cx="6368902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2006: Pluto is no longer a planet</a:t>
            </a:r>
          </a:p>
          <a:p>
            <a:r>
              <a:rPr lang="en-US" sz="2800" dirty="0" smtClean="0"/>
              <a:t>2013: a human breaks the sound barrier</a:t>
            </a:r>
          </a:p>
          <a:p>
            <a:r>
              <a:rPr lang="en-US" sz="2800" dirty="0" smtClean="0"/>
              <a:t>2014: European Space Agency lands on a comet</a:t>
            </a:r>
          </a:p>
          <a:p>
            <a:r>
              <a:rPr lang="en-US" sz="2800" dirty="0" smtClean="0"/>
              <a:t>2015: Water on Mars!</a:t>
            </a:r>
          </a:p>
          <a:p>
            <a:r>
              <a:rPr lang="en-US" sz="2800" dirty="0" smtClean="0"/>
              <a:t>2016: NASA finds 9 planets that could support life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58" r="17997"/>
          <a:stretch/>
        </p:blipFill>
        <p:spPr>
          <a:xfrm>
            <a:off x="8300114" y="1290527"/>
            <a:ext cx="3459495" cy="51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461</TotalTime>
  <Words>494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Wingdings</vt:lpstr>
      <vt:lpstr>Crop</vt:lpstr>
      <vt:lpstr>The 21st Century</vt:lpstr>
      <vt:lpstr>The Middle East</vt:lpstr>
      <vt:lpstr>Africa</vt:lpstr>
      <vt:lpstr>Europe</vt:lpstr>
      <vt:lpstr>Russia</vt:lpstr>
      <vt:lpstr>Latin America</vt:lpstr>
      <vt:lpstr>North Korea</vt:lpstr>
      <vt:lpstr>To Infinity…And Beyond!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21st Century</dc:title>
  <dc:creator>Amanda Jirka</dc:creator>
  <cp:lastModifiedBy>Amanda Jirka</cp:lastModifiedBy>
  <cp:revision>18</cp:revision>
  <cp:lastPrinted>2017-12-06T15:00:36Z</cp:lastPrinted>
  <dcterms:created xsi:type="dcterms:W3CDTF">2017-12-06T02:07:12Z</dcterms:created>
  <dcterms:modified xsi:type="dcterms:W3CDTF">2017-12-06T19:46:00Z</dcterms:modified>
</cp:coreProperties>
</file>