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2"/>
  </p:handoutMasterIdLst>
  <p:sldIdLst>
    <p:sldId id="256" r:id="rId2"/>
    <p:sldId id="260" r:id="rId3"/>
    <p:sldId id="261" r:id="rId4"/>
    <p:sldId id="267" r:id="rId5"/>
    <p:sldId id="266" r:id="rId6"/>
    <p:sldId id="263" r:id="rId7"/>
    <p:sldId id="265" r:id="rId8"/>
    <p:sldId id="268" r:id="rId9"/>
    <p:sldId id="269" r:id="rId10"/>
    <p:sldId id="264" r:id="rId1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2320" y="9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886A-6BC3-4064-89A8-E783EAAC04B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42A0-A230-476B-8B45-C122C69C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8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4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5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BD3C570-6052-49DA-B399-656837D1693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7E8ACD4-0D2B-4BF8-9B1F-49F798D5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1980s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2936"/>
            <a:ext cx="5562600" cy="52174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HW Bush (Reagan’s VP) runs for president</a:t>
            </a:r>
          </a:p>
          <a:p>
            <a:pPr lvl="1"/>
            <a:r>
              <a:rPr lang="en-US" dirty="0" smtClean="0"/>
              <a:t>Tough On Crime &amp; No New Taxes</a:t>
            </a:r>
          </a:p>
          <a:p>
            <a:r>
              <a:rPr lang="en-US" dirty="0" smtClean="0"/>
              <a:t>1989: Tiananmen Square Riots</a:t>
            </a:r>
          </a:p>
          <a:p>
            <a:pPr lvl="1"/>
            <a:r>
              <a:rPr lang="en-US" dirty="0" smtClean="0"/>
              <a:t>Students rise up</a:t>
            </a:r>
          </a:p>
          <a:p>
            <a:pPr lvl="1"/>
            <a:r>
              <a:rPr lang="en-US" dirty="0" smtClean="0"/>
              <a:t>Chinese gov’t gets involved</a:t>
            </a:r>
          </a:p>
          <a:p>
            <a:pPr lvl="1"/>
            <a:r>
              <a:rPr lang="en-US" dirty="0" smtClean="0"/>
              <a:t>We aid the students, but then afraid of backlash</a:t>
            </a:r>
          </a:p>
          <a:p>
            <a:r>
              <a:rPr lang="en-US" dirty="0" smtClean="0"/>
              <a:t>1989: Europe:</a:t>
            </a:r>
          </a:p>
          <a:p>
            <a:pPr lvl="1"/>
            <a:r>
              <a:rPr lang="en-US" dirty="0" smtClean="0"/>
              <a:t>Hungary, Poland, and Czechoslovakia no longer get help</a:t>
            </a:r>
          </a:p>
          <a:p>
            <a:pPr lvl="1"/>
            <a:r>
              <a:rPr lang="en-US" dirty="0" smtClean="0"/>
              <a:t>Romanian government collapse</a:t>
            </a:r>
          </a:p>
          <a:p>
            <a:pPr lvl="1"/>
            <a:r>
              <a:rPr lang="en-US" dirty="0" smtClean="0"/>
              <a:t>OCT: Berlin Wall flub</a:t>
            </a:r>
          </a:p>
          <a:p>
            <a:r>
              <a:rPr lang="en-US" dirty="0" smtClean="0"/>
              <a:t>1990: Estonia, Latvia, and Lithuania independent; Gorbechev out</a:t>
            </a:r>
          </a:p>
          <a:p>
            <a:r>
              <a:rPr lang="en-US" dirty="0" smtClean="0"/>
              <a:t>1991: USSR collapses.  Yeltsin president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2" y="1219200"/>
            <a:ext cx="370440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52" y="4300665"/>
            <a:ext cx="3498648" cy="228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3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176"/>
            <a:ext cx="8991599" cy="1508760"/>
          </a:xfrm>
        </p:spPr>
        <p:txBody>
          <a:bodyPr/>
          <a:lstStyle/>
          <a:p>
            <a:r>
              <a:rPr lang="en-US" dirty="0" smtClean="0"/>
              <a:t>“Let’s Make </a:t>
            </a:r>
            <a:r>
              <a:rPr lang="en-US" dirty="0" smtClean="0"/>
              <a:t>America Great Again”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52" y="1905000"/>
            <a:ext cx="6403848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Carter was ineffectual</a:t>
            </a:r>
          </a:p>
          <a:p>
            <a:r>
              <a:rPr lang="en-US" sz="2800" dirty="0" smtClean="0"/>
              <a:t>Rise of Conservative Christian fundamentalism</a:t>
            </a:r>
          </a:p>
          <a:p>
            <a:pPr lvl="1"/>
            <a:r>
              <a:rPr lang="en-US" sz="2800" dirty="0" smtClean="0"/>
              <a:t>Family values</a:t>
            </a:r>
          </a:p>
          <a:p>
            <a:r>
              <a:rPr lang="en-US" sz="2800" dirty="0" smtClean="0"/>
              <a:t>Supported by Vietnam-era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Democrats</a:t>
            </a:r>
            <a:endParaRPr lang="en-US" sz="2800" dirty="0" smtClean="0"/>
          </a:p>
          <a:p>
            <a:r>
              <a:rPr lang="en-US" sz="2800" dirty="0" smtClean="0"/>
              <a:t>Promised:</a:t>
            </a:r>
          </a:p>
          <a:p>
            <a:pPr lvl="1"/>
            <a:r>
              <a:rPr lang="en-US" sz="2800" dirty="0" smtClean="0"/>
              <a:t>Low taxes</a:t>
            </a:r>
          </a:p>
          <a:p>
            <a:pPr lvl="1"/>
            <a:r>
              <a:rPr lang="en-US" sz="2800" dirty="0" smtClean="0"/>
              <a:t>Small government</a:t>
            </a:r>
          </a:p>
          <a:p>
            <a:pPr lvl="1"/>
            <a:r>
              <a:rPr lang="en-US" sz="2800" dirty="0" smtClean="0"/>
              <a:t>Strong military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-1" r="6572" b="2857"/>
          <a:stretch/>
        </p:blipFill>
        <p:spPr bwMode="auto">
          <a:xfrm>
            <a:off x="5562600" y="3117273"/>
            <a:ext cx="3482790" cy="358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2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9" y="1828800"/>
            <a:ext cx="8153400" cy="411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Low Taxes:  “Trickle-Down Economics</a:t>
            </a:r>
            <a:r>
              <a:rPr lang="en-US" sz="1800" dirty="0" smtClean="0"/>
              <a:t>”/”</a:t>
            </a:r>
            <a:r>
              <a:rPr lang="en-US" sz="1800" dirty="0"/>
              <a:t>R</a:t>
            </a:r>
            <a:r>
              <a:rPr lang="en-US" sz="1800" dirty="0" smtClean="0"/>
              <a:t>eaganomics”</a:t>
            </a:r>
            <a:endParaRPr lang="en-US" sz="1800" dirty="0" smtClean="0"/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Tax </a:t>
            </a:r>
            <a:r>
              <a:rPr lang="en-US" sz="1800" dirty="0" smtClean="0"/>
              <a:t>cuts (</a:t>
            </a:r>
            <a:r>
              <a:rPr lang="en-US" sz="1800" b="1" dirty="0" smtClean="0"/>
              <a:t>Welfare </a:t>
            </a:r>
            <a:r>
              <a:rPr lang="en-US" sz="1800" b="1" dirty="0"/>
              <a:t>cuts for poor; tax cuts for </a:t>
            </a:r>
            <a:r>
              <a:rPr lang="en-US" sz="1800" b="1" dirty="0" smtClean="0"/>
              <a:t>rich)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encouraged </a:t>
            </a:r>
            <a:r>
              <a:rPr lang="en-US" sz="1800" dirty="0" smtClean="0"/>
              <a:t>investment of wealthy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Cut </a:t>
            </a:r>
            <a:r>
              <a:rPr lang="en-US" sz="1800" dirty="0" smtClean="0"/>
              <a:t>many </a:t>
            </a:r>
            <a:r>
              <a:rPr lang="en-US" sz="1800" dirty="0" smtClean="0"/>
              <a:t>of the Great Society programs, increased military spending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Small Government:  </a:t>
            </a:r>
            <a:r>
              <a:rPr lang="en-US" sz="1800" b="1" u="sng" dirty="0"/>
              <a:t>Deregulation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Telephones, transport, automobile factories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Effect on environment?</a:t>
            </a:r>
          </a:p>
          <a:p>
            <a:pPr fontAlgn="base">
              <a:lnSpc>
                <a:spcPct val="100000"/>
              </a:lnSpc>
            </a:pPr>
            <a:r>
              <a:rPr lang="en-US" sz="1800" b="1" dirty="0" smtClean="0"/>
              <a:t>End </a:t>
            </a:r>
            <a:r>
              <a:rPr lang="en-US" sz="1800" b="1" dirty="0"/>
              <a:t>of decade: Top 1% own 40% of Wealth</a:t>
            </a:r>
            <a:endParaRPr lang="en-US" sz="1800" dirty="0"/>
          </a:p>
          <a:p>
            <a:pPr fontAlgn="base">
              <a:lnSpc>
                <a:spcPct val="100000"/>
              </a:lnSpc>
            </a:pPr>
            <a:r>
              <a:rPr lang="en-US" sz="1800" b="1" dirty="0"/>
              <a:t>1980s banking </a:t>
            </a:r>
            <a:r>
              <a:rPr lang="en-US" sz="1800" b="1" dirty="0" smtClean="0"/>
              <a:t>habits + Credit Cards </a:t>
            </a:r>
            <a:r>
              <a:rPr lang="en-US" sz="1800" b="1" dirty="0"/>
              <a:t>→ October 19, </a:t>
            </a:r>
            <a:r>
              <a:rPr lang="en-US" sz="1800" b="1" dirty="0" smtClean="0"/>
              <a:t>1987 Crash </a:t>
            </a:r>
            <a:r>
              <a:rPr lang="en-US" sz="1800" b="1" dirty="0"/>
              <a:t>(“Black Monday”)</a:t>
            </a:r>
            <a:endParaRPr lang="en-US" sz="1800" dirty="0"/>
          </a:p>
          <a:p>
            <a:pPr fontAlgn="base">
              <a:lnSpc>
                <a:spcPct val="100000"/>
              </a:lnSpc>
            </a:pPr>
            <a:r>
              <a:rPr lang="en-US" sz="1800" b="1" dirty="0"/>
              <a:t>And yet…</a:t>
            </a:r>
            <a:endParaRPr lang="en-US" sz="1800" dirty="0"/>
          </a:p>
          <a:p>
            <a:pPr lvl="2" fontAlgn="base">
              <a:lnSpc>
                <a:spcPct val="100000"/>
              </a:lnSpc>
            </a:pPr>
            <a:r>
              <a:rPr lang="en-US" dirty="0"/>
              <a:t>Recession ends in 1982</a:t>
            </a:r>
          </a:p>
          <a:p>
            <a:pPr lvl="2" fontAlgn="base">
              <a:lnSpc>
                <a:spcPct val="100000"/>
              </a:lnSpc>
            </a:pPr>
            <a:r>
              <a:rPr lang="en-US" dirty="0"/>
              <a:t>100,000 new millionaires </a:t>
            </a:r>
            <a:r>
              <a:rPr lang="en-US" dirty="0" smtClean="0"/>
              <a:t>daily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91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“Modern Families”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to Traditional Values</a:t>
            </a:r>
          </a:p>
          <a:p>
            <a:pPr lvl="1"/>
            <a:r>
              <a:rPr lang="en-US" dirty="0" smtClean="0"/>
              <a:t>Weddings</a:t>
            </a:r>
          </a:p>
          <a:p>
            <a:pPr lvl="1"/>
            <a:r>
              <a:rPr lang="en-US" dirty="0" smtClean="0"/>
              <a:t>TV shows: Bill Cosby, Family Ties</a:t>
            </a:r>
          </a:p>
          <a:p>
            <a:pPr lvl="2"/>
            <a:r>
              <a:rPr lang="en-US" dirty="0" smtClean="0"/>
              <a:t>Backlash: Simpsons, Roseanne</a:t>
            </a:r>
          </a:p>
          <a:p>
            <a:r>
              <a:rPr lang="en-US" dirty="0" smtClean="0"/>
              <a:t>Individuality &amp; Isolation</a:t>
            </a:r>
          </a:p>
          <a:p>
            <a:pPr lvl="1"/>
            <a:r>
              <a:rPr lang="en-US" dirty="0" smtClean="0"/>
              <a:t>Fast Food</a:t>
            </a:r>
          </a:p>
          <a:p>
            <a:pPr lvl="1"/>
            <a:r>
              <a:rPr lang="en-US" dirty="0" smtClean="0"/>
              <a:t>Video Games: </a:t>
            </a:r>
            <a:r>
              <a:rPr lang="en-US" dirty="0" err="1" smtClean="0"/>
              <a:t>PacMan</a:t>
            </a:r>
            <a:r>
              <a:rPr lang="en-US" dirty="0" smtClean="0"/>
              <a:t>, Donkey Kong, Legend of Zelda</a:t>
            </a:r>
          </a:p>
          <a:p>
            <a:pPr lvl="1"/>
            <a:r>
              <a:rPr lang="en-US" dirty="0" smtClean="0"/>
              <a:t>Personal Computers</a:t>
            </a:r>
          </a:p>
          <a:p>
            <a:pPr lvl="1"/>
            <a:r>
              <a:rPr lang="en-US" dirty="0" smtClean="0"/>
              <a:t>Cable Television: MTV, CNN, HBO</a:t>
            </a:r>
          </a:p>
        </p:txBody>
      </p:sp>
      <p:pic>
        <p:nvPicPr>
          <p:cNvPr id="1026" name="Picture 2" descr="http://upload.wikimedia.org/wikipedia/en/thumb/d/df/Princess_Diana_wedding_dress.png/300px-Princess_Diana_wedding_dr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55" y="371906"/>
            <a:ext cx="2857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4.googleusercontent.com/-0kc8Tg4vBjnVcHM5eYkECYZsGTV0cwUSxWIUX7NWuAdx1yh7Rkq0jgmLlRNEBwVF7SwsnvvTmihGh6xIBV5M2x4Q-wmvA9FUWcQjsae5Dx9lJEaugQ-111vMKweICTx9JQu9NEeD0tsI2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590800"/>
            <a:ext cx="2514600" cy="14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iAPcKHvbL0Y1tXcsbuk6BtLASTApJZwrYmBXp4J0wURR0_eeOPxdVSF84_SGZNQZAsc8T1hfoiqiqojCsvStCS8xh7ZOko4I4o3XqyHWQHepcsk_1G5MiTyfSCJC5kDwMoz_1_3lfCAbpJ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32" y="4963971"/>
            <a:ext cx="2144426" cy="17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h5.googleusercontent.com/Xh4FPWJqVPwNk-vpQiPPh5TOQ9BHSCqi1NSfXDiEBTGM9DvwKUe-kHA_nCZ-7zSSyGiGivSOlJ_YSGkn7KLRLdZ7p93orQomdOP4PIkiq_ShGNFpFAqv5wzpai-g4lb0gOwmz-Lv8g1ceuX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3133"/>
            <a:ext cx="2076450" cy="15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tYJlwllPvYxCaYd_wnITdzXfRKTZrZuu6jQFLvtqQIav-Acb6m89GVxJBEskeQv0ABhbLwky4R6sLJuapEkL1QV6Jgg4CwSFky5BFmygjHIXXJNRzSjhEzCtPqiVysGkTqCvRw7pNR8pB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31" y="4885243"/>
            <a:ext cx="1879594" cy="18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8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of the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2936"/>
            <a:ext cx="9067800" cy="5065064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sz="2400" b="1" u="sng" dirty="0" smtClean="0"/>
              <a:t>AIDS (Acquired </a:t>
            </a:r>
            <a:r>
              <a:rPr lang="en-US" sz="2400" b="1" u="sng" dirty="0"/>
              <a:t>Immune Deficiency </a:t>
            </a:r>
            <a:r>
              <a:rPr lang="en-US" sz="2400" b="1" u="sng" dirty="0" smtClean="0"/>
              <a:t>Syndrome)</a:t>
            </a:r>
          </a:p>
          <a:p>
            <a:pPr fontAlgn="base"/>
            <a:r>
              <a:rPr lang="en-US" sz="2400" b="1" dirty="0" smtClean="0"/>
              <a:t>First </a:t>
            </a:r>
            <a:r>
              <a:rPr lang="en-US" sz="2400" b="1" dirty="0"/>
              <a:t>victims: Gay men, Bisexuals, Drug Users, &amp; Blood Transfusion Recipients</a:t>
            </a:r>
          </a:p>
          <a:p>
            <a:pPr fontAlgn="base"/>
            <a:r>
              <a:rPr lang="en-US" sz="2400" b="1" dirty="0" smtClean="0"/>
              <a:t>Fear </a:t>
            </a:r>
            <a:r>
              <a:rPr lang="en-US" sz="2400" b="1" dirty="0"/>
              <a:t>among </a:t>
            </a:r>
            <a:r>
              <a:rPr lang="en-US" sz="2400" b="1" dirty="0" smtClean="0"/>
              <a:t>gay &amp; straight </a:t>
            </a:r>
            <a:r>
              <a:rPr lang="en-US" sz="2400" b="1" dirty="0"/>
              <a:t>Americans</a:t>
            </a:r>
          </a:p>
          <a:p>
            <a:pPr fontAlgn="base"/>
            <a:r>
              <a:rPr lang="en-US" sz="2400" b="1" dirty="0" smtClean="0"/>
              <a:t>Mainstream</a:t>
            </a:r>
            <a:r>
              <a:rPr lang="en-US" sz="2400" b="1" dirty="0"/>
              <a:t> </a:t>
            </a:r>
            <a:r>
              <a:rPr lang="en-US" sz="2400" b="1" dirty="0" smtClean="0"/>
              <a:t>actors &amp; athletes come out with HIV &amp; AIDS </a:t>
            </a:r>
          </a:p>
          <a:p>
            <a:pPr fontAlgn="base"/>
            <a:r>
              <a:rPr lang="en-US" sz="2400" b="1" dirty="0" smtClean="0"/>
              <a:t>“</a:t>
            </a:r>
            <a:r>
              <a:rPr lang="en-US" sz="2400" b="1" dirty="0"/>
              <a:t>Make Love Not War” → “Safe Sex”</a:t>
            </a:r>
          </a:p>
          <a:p>
            <a:pPr lvl="2" fontAlgn="base"/>
            <a:r>
              <a:rPr lang="en-US" b="1" dirty="0"/>
              <a:t>Dovetails nicely with Conservative ideals</a:t>
            </a:r>
          </a:p>
          <a:p>
            <a:pPr marL="0" indent="0">
              <a:buNone/>
            </a:pPr>
            <a:r>
              <a:rPr lang="en-US" b="1" u="sng" dirty="0" smtClean="0"/>
              <a:t>DRUGS</a:t>
            </a:r>
          </a:p>
          <a:p>
            <a:pPr fontAlgn="base"/>
            <a:r>
              <a:rPr lang="en-US" sz="2400" b="1" dirty="0" smtClean="0"/>
              <a:t>Nancy </a:t>
            </a:r>
            <a:r>
              <a:rPr lang="en-US" sz="2400" b="1" dirty="0"/>
              <a:t>Reagan “Just Say No”</a:t>
            </a:r>
          </a:p>
          <a:p>
            <a:pPr fontAlgn="base"/>
            <a:r>
              <a:rPr lang="en-US" sz="2400" b="1" dirty="0"/>
              <a:t>George H.W. Bush = tough on crime</a:t>
            </a:r>
          </a:p>
          <a:p>
            <a:pPr fontAlgn="base"/>
            <a:r>
              <a:rPr lang="en-US" sz="2400" b="1" dirty="0" smtClean="0"/>
              <a:t>Cocaine</a:t>
            </a:r>
            <a:endParaRPr lang="en-US" sz="2400" b="1" dirty="0"/>
          </a:p>
          <a:p>
            <a:pPr lvl="2" fontAlgn="base"/>
            <a:r>
              <a:rPr lang="en-US" b="1" dirty="0"/>
              <a:t>Powder Cocaine = </a:t>
            </a:r>
            <a:r>
              <a:rPr lang="en-US" b="1" dirty="0" smtClean="0"/>
              <a:t>high </a:t>
            </a:r>
            <a:r>
              <a:rPr lang="en-US" b="1" dirty="0"/>
              <a:t>15-30 minutes</a:t>
            </a:r>
            <a:r>
              <a:rPr lang="en-US" b="1" dirty="0" smtClean="0"/>
              <a:t>; dangerous, more expensive </a:t>
            </a:r>
            <a:r>
              <a:rPr lang="en-US" b="1" dirty="0"/>
              <a:t>used mostly by whites</a:t>
            </a:r>
          </a:p>
          <a:p>
            <a:pPr lvl="2" fontAlgn="base"/>
            <a:r>
              <a:rPr lang="en-US" b="1" dirty="0"/>
              <a:t>Crack Cocaine = </a:t>
            </a:r>
            <a:r>
              <a:rPr lang="en-US" b="1" dirty="0" smtClean="0"/>
              <a:t>high 5-10 </a:t>
            </a:r>
            <a:r>
              <a:rPr lang="en-US" b="1" dirty="0"/>
              <a:t>minutes; </a:t>
            </a:r>
            <a:r>
              <a:rPr lang="en-US" b="1" dirty="0" smtClean="0"/>
              <a:t>more dangerous, cheaper, used </a:t>
            </a:r>
            <a:r>
              <a:rPr lang="en-US" b="1" dirty="0"/>
              <a:t>mostly by blacks</a:t>
            </a:r>
          </a:p>
          <a:p>
            <a:pPr fontAlgn="base"/>
            <a:r>
              <a:rPr lang="en-US" b="1" dirty="0" smtClean="0"/>
              <a:t>Drug Use Declines by the end of the Decade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7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1982: Israel invades Lebanon</a:t>
            </a:r>
          </a:p>
          <a:p>
            <a:pPr lvl="1"/>
            <a:r>
              <a:rPr lang="en-US" sz="2400" dirty="0" smtClean="0"/>
              <a:t>Lebanon more susceptible to attacks between rival groups (PLO, Muslims, &amp; Christians)</a:t>
            </a:r>
          </a:p>
          <a:p>
            <a:pPr lvl="1"/>
            <a:r>
              <a:rPr lang="en-US" sz="2400" dirty="0" smtClean="0"/>
              <a:t>US, France &amp; Italy send in troops to maintain order</a:t>
            </a:r>
          </a:p>
          <a:p>
            <a:pPr lvl="1"/>
            <a:r>
              <a:rPr lang="en-US" sz="2400" dirty="0" smtClean="0"/>
              <a:t>1983: Suicide bombers blow up Marine barracks</a:t>
            </a:r>
          </a:p>
          <a:p>
            <a:pPr lvl="1"/>
            <a:r>
              <a:rPr lang="en-US" sz="2400" dirty="0" smtClean="0"/>
              <a:t>1984: US withdraws </a:t>
            </a:r>
          </a:p>
          <a:p>
            <a:r>
              <a:rPr lang="en-US" sz="2400" dirty="0" smtClean="0"/>
              <a:t>Iran-Contra Scandal</a:t>
            </a:r>
          </a:p>
          <a:p>
            <a:pPr lvl="1"/>
            <a:r>
              <a:rPr lang="en-US" sz="2400" dirty="0" smtClean="0"/>
              <a:t>CIA used to arm &amp; train Nicaraguan anti-Communist, Anti-Cuban Contras</a:t>
            </a:r>
          </a:p>
          <a:p>
            <a:pPr lvl="1"/>
            <a:r>
              <a:rPr lang="en-US" sz="2400" dirty="0" smtClean="0"/>
              <a:t>1986: We learn that Military sold arms to Iran (to help release the Americans in Lebanon)</a:t>
            </a:r>
          </a:p>
          <a:p>
            <a:pPr lvl="1"/>
            <a:r>
              <a:rPr lang="en-US" sz="2400" dirty="0" smtClean="0"/>
              <a:t>1987: 2 National Security advisors, CIA director, Secretary of Defense, Secretary of State all implicated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0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76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USSR = “Evil </a:t>
            </a:r>
            <a:r>
              <a:rPr lang="en-US" sz="2800" dirty="0" smtClean="0"/>
              <a:t>Empire”</a:t>
            </a:r>
          </a:p>
          <a:p>
            <a:r>
              <a:rPr lang="en-US" sz="2800" dirty="0" smtClean="0"/>
              <a:t>“Star Wars” (Strategic Defense System)</a:t>
            </a:r>
          </a:p>
          <a:p>
            <a:pPr lvl="1"/>
            <a:r>
              <a:rPr lang="en-US" sz="2800" dirty="0" smtClean="0"/>
              <a:t>“ships” in orbit with lasers</a:t>
            </a:r>
          </a:p>
          <a:p>
            <a:r>
              <a:rPr lang="en-US" sz="2800" dirty="0" smtClean="0"/>
              <a:t>1985: Mikhail Gorbechev comes to power</a:t>
            </a:r>
          </a:p>
          <a:p>
            <a:pPr lvl="1"/>
            <a:r>
              <a:rPr lang="en-US" sz="2800" dirty="0" smtClean="0"/>
              <a:t>Glasnost &amp; Perestroika</a:t>
            </a:r>
          </a:p>
          <a:p>
            <a:pPr lvl="1"/>
            <a:r>
              <a:rPr lang="en-US" sz="2800" dirty="0" smtClean="0"/>
              <a:t>1987: Reagan &amp; Gorbechev sign against intermediate-range missiles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428875" cy="334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60" y="366712"/>
            <a:ext cx="2452386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6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8" y="284176"/>
            <a:ext cx="8230381" cy="1508760"/>
          </a:xfrm>
        </p:spPr>
        <p:txBody>
          <a:bodyPr/>
          <a:lstStyle/>
          <a:p>
            <a:r>
              <a:rPr lang="en-US" dirty="0" smtClean="0"/>
              <a:t>Meanwhile in India…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8" y="2011680"/>
            <a:ext cx="8458981" cy="4617720"/>
          </a:xfrm>
        </p:spPr>
        <p:txBody>
          <a:bodyPr/>
          <a:lstStyle/>
          <a:p>
            <a:r>
              <a:rPr lang="en-US" sz="2800" dirty="0" smtClean="0"/>
              <a:t>1984: Sikh </a:t>
            </a:r>
            <a:r>
              <a:rPr lang="en-US" sz="2800" dirty="0"/>
              <a:t>Protest in </a:t>
            </a:r>
            <a:r>
              <a:rPr lang="en-US" sz="2800" dirty="0" smtClean="0"/>
              <a:t>Punjab, India </a:t>
            </a:r>
          </a:p>
          <a:p>
            <a:pPr lvl="1"/>
            <a:r>
              <a:rPr lang="en-US" sz="2800" dirty="0" smtClean="0"/>
              <a:t>Sikhs </a:t>
            </a:r>
            <a:r>
              <a:rPr lang="en-US" sz="2800" dirty="0"/>
              <a:t>in the Punjab province fought for </a:t>
            </a:r>
            <a:r>
              <a:rPr lang="en-US" sz="2800" dirty="0" smtClean="0"/>
              <a:t>self-rule</a:t>
            </a:r>
          </a:p>
          <a:p>
            <a:pPr lvl="1"/>
            <a:r>
              <a:rPr lang="en-US" sz="2800" dirty="0" smtClean="0"/>
              <a:t>Squashed by Indira Gandhi. </a:t>
            </a:r>
            <a:endParaRPr lang="en-US" sz="2800" dirty="0"/>
          </a:p>
          <a:p>
            <a:r>
              <a:rPr lang="en-US" sz="2800" dirty="0" smtClean="0"/>
              <a:t>1984: Bhopal Disaster</a:t>
            </a:r>
          </a:p>
          <a:p>
            <a:pPr lvl="1"/>
            <a:r>
              <a:rPr lang="en-US" sz="2800" dirty="0" smtClean="0"/>
              <a:t>Pesticide Plant leaked</a:t>
            </a:r>
          </a:p>
          <a:p>
            <a:pPr lvl="1"/>
            <a:r>
              <a:rPr lang="en-US" sz="2800" dirty="0" smtClean="0"/>
              <a:t>500,000 people exposed to toxic gas</a:t>
            </a:r>
          </a:p>
          <a:p>
            <a:pPr lvl="1"/>
            <a:r>
              <a:rPr lang="en-US" sz="2800" dirty="0" smtClean="0"/>
              <a:t>16,000 died</a:t>
            </a:r>
          </a:p>
          <a:p>
            <a:pPr marL="2286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903110"/>
            <a:ext cx="2379266" cy="1726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27" y="4839579"/>
            <a:ext cx="2936473" cy="19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9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i2.wp.com/chicagomonitor.com/wp-content/uploads/2012/08/turban-primer-red-eye.jpg?zoom=1.5&amp;fit=660%2C3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2" b="27273"/>
          <a:stretch/>
        </p:blipFill>
        <p:spPr bwMode="auto">
          <a:xfrm>
            <a:off x="76200" y="4045502"/>
            <a:ext cx="8991962" cy="26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2771"/>
          <a:stretch/>
        </p:blipFill>
        <p:spPr>
          <a:xfrm>
            <a:off x="914009" y="284176"/>
            <a:ext cx="7314419" cy="36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7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151</TotalTime>
  <Words>552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Banded</vt:lpstr>
      <vt:lpstr>The 1980s</vt:lpstr>
      <vt:lpstr>“Let’s Make America Great Again”</vt:lpstr>
      <vt:lpstr>Domestic Policy</vt:lpstr>
      <vt:lpstr>“Modern Families”</vt:lpstr>
      <vt:lpstr>Crisis of the 1980s</vt:lpstr>
      <vt:lpstr>Foreign Policy</vt:lpstr>
      <vt:lpstr>Foreign Policy</vt:lpstr>
      <vt:lpstr>Meanwhile in India…</vt:lpstr>
      <vt:lpstr>PowerPoint Presentation</vt:lpstr>
      <vt:lpstr>The End of the Cold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Cold War: Carter &amp; Reagan</dc:title>
  <dc:creator>Amanda Jirka</dc:creator>
  <cp:lastModifiedBy>Amanda Jirka</cp:lastModifiedBy>
  <cp:revision>14</cp:revision>
  <cp:lastPrinted>2017-11-30T15:02:12Z</cp:lastPrinted>
  <dcterms:created xsi:type="dcterms:W3CDTF">2012-06-19T20:30:53Z</dcterms:created>
  <dcterms:modified xsi:type="dcterms:W3CDTF">2017-11-30T15:17:10Z</dcterms:modified>
</cp:coreProperties>
</file>