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68" r:id="rId4"/>
    <p:sldId id="260" r:id="rId5"/>
    <p:sldId id="261" r:id="rId6"/>
    <p:sldId id="275" r:id="rId7"/>
    <p:sldId id="276" r:id="rId8"/>
    <p:sldId id="270" r:id="rId9"/>
    <p:sldId id="272" r:id="rId10"/>
    <p:sldId id="273" r:id="rId11"/>
    <p:sldId id="277" r:id="rId12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AB1637-6C65-46C5-A875-C7881A4F0AAF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97CBCF-F8D1-4C0A-B1BE-62078463ED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815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DB4-E5F4-4FC8-9EA6-1B731898A88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D27D-1D71-4D05-BD9A-58430A7E114A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DB4-E5F4-4FC8-9EA6-1B731898A88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D27D-1D71-4D05-BD9A-58430A7E1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DB4-E5F4-4FC8-9EA6-1B731898A88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D27D-1D71-4D05-BD9A-58430A7E1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DB4-E5F4-4FC8-9EA6-1B731898A88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D27D-1D71-4D05-BD9A-58430A7E1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DB4-E5F4-4FC8-9EA6-1B731898A88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D27D-1D71-4D05-BD9A-58430A7E114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DB4-E5F4-4FC8-9EA6-1B731898A88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D27D-1D71-4D05-BD9A-58430A7E1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DB4-E5F4-4FC8-9EA6-1B731898A88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D27D-1D71-4D05-BD9A-58430A7E114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DB4-E5F4-4FC8-9EA6-1B731898A88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D27D-1D71-4D05-BD9A-58430A7E1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DB4-E5F4-4FC8-9EA6-1B731898A88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D27D-1D71-4D05-BD9A-58430A7E1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56DB4-E5F4-4FC8-9EA6-1B731898A88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7D27D-1D71-4D05-BD9A-58430A7E1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9EE56DB4-E5F4-4FC8-9EA6-1B731898A88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4CB7D27D-1D71-4D05-BD9A-58430A7E114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E56DB4-E5F4-4FC8-9EA6-1B731898A881}" type="datetimeFigureOut">
              <a:rPr lang="en-US" smtClean="0"/>
              <a:t>11/29/2017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CB7D27D-1D71-4D05-BD9A-58430A7E114A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rvv.com/peacemaker/images/campaign_butt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533400"/>
            <a:ext cx="4295775" cy="572452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The NIXON Administration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5844" name="Picture 4" descr="http://www-personal.arts.usyd.edu.au/sterobrt/hsty3080/StudentWebSites/Nixon%20Obits/nixon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914400"/>
            <a:ext cx="3594100" cy="2094687"/>
          </a:xfrm>
          <a:prstGeom prst="rect">
            <a:avLst/>
          </a:prstGeom>
          <a:noFill/>
        </p:spPr>
      </p:pic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Environment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20624" y="1622869"/>
            <a:ext cx="4040188" cy="639762"/>
          </a:xfrm>
        </p:spPr>
        <p:txBody>
          <a:bodyPr/>
          <a:lstStyle/>
          <a:p>
            <a:r>
              <a:rPr lang="en-US" dirty="0" smtClean="0"/>
              <a:t>1960s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50836" y="2270060"/>
            <a:ext cx="4040188" cy="3959352"/>
          </a:xfrm>
        </p:spPr>
        <p:txBody>
          <a:bodyPr/>
          <a:lstStyle/>
          <a:p>
            <a:r>
              <a:rPr lang="en-US" dirty="0" smtClean="0"/>
              <a:t>Silent Spring (1962)</a:t>
            </a:r>
          </a:p>
          <a:p>
            <a:r>
              <a:rPr lang="en-US" dirty="0" smtClean="0"/>
              <a:t>Johnson’s Great Society</a:t>
            </a:r>
          </a:p>
          <a:p>
            <a:endParaRPr lang="en-US" dirty="0" smtClean="0"/>
          </a:p>
          <a:p>
            <a:r>
              <a:rPr lang="en-US" dirty="0" smtClean="0"/>
              <a:t>Suburbs, technology, oil spills, crop poisons</a:t>
            </a:r>
          </a:p>
          <a:p>
            <a:r>
              <a:rPr lang="en-US" dirty="0" smtClean="0"/>
              <a:t>Cuyahoga River Fire (1969)</a:t>
            </a:r>
          </a:p>
          <a:p>
            <a:r>
              <a:rPr lang="en-US" dirty="0" smtClean="0"/>
              <a:t>Death of Lake Eerie (1969)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1970s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1497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Earth Day (1970)</a:t>
            </a:r>
          </a:p>
          <a:p>
            <a:r>
              <a:rPr lang="en-US" dirty="0" smtClean="0"/>
              <a:t>Greenpeace</a:t>
            </a:r>
          </a:p>
          <a:p>
            <a:r>
              <a:rPr lang="en-US" dirty="0" smtClean="0"/>
              <a:t>Magazines</a:t>
            </a:r>
          </a:p>
          <a:p>
            <a:pPr lvl="1"/>
            <a:r>
              <a:rPr lang="en-US" dirty="0" smtClean="0"/>
              <a:t>Whole Earth Catalogue</a:t>
            </a:r>
          </a:p>
          <a:p>
            <a:r>
              <a:rPr lang="en-US" i="1" dirty="0" smtClean="0"/>
              <a:t>The </a:t>
            </a:r>
            <a:r>
              <a:rPr lang="en-US" i="1" dirty="0" smtClean="0"/>
              <a:t>Lorax</a:t>
            </a:r>
          </a:p>
          <a:p>
            <a:r>
              <a:rPr lang="en-US" dirty="0" smtClean="0"/>
              <a:t>Solar Panels on White House (1979)</a:t>
            </a:r>
          </a:p>
          <a:p>
            <a:r>
              <a:rPr lang="en-US" dirty="0" smtClean="0"/>
              <a:t>Three Mile Island Meltdown (1979)</a:t>
            </a:r>
          </a:p>
          <a:p>
            <a:pPr lvl="1"/>
            <a:r>
              <a:rPr lang="en-US" dirty="0" smtClean="0"/>
              <a:t>No injuries</a:t>
            </a:r>
          </a:p>
          <a:p>
            <a:pPr lvl="1"/>
            <a:r>
              <a:rPr lang="en-US" dirty="0" smtClean="0"/>
              <a:t>Few nuclear power plants built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8037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Meanwhile in India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Indira Gandhi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8229600" cy="3959352"/>
          </a:xfrm>
        </p:spPr>
        <p:txBody>
          <a:bodyPr/>
          <a:lstStyle/>
          <a:p>
            <a:r>
              <a:rPr lang="en-US" dirty="0" smtClean="0"/>
              <a:t>Leader of India</a:t>
            </a:r>
          </a:p>
          <a:p>
            <a:r>
              <a:rPr lang="en-US" dirty="0" smtClean="0"/>
              <a:t>E&amp; W Pakistan go to war</a:t>
            </a:r>
          </a:p>
          <a:p>
            <a:pPr lvl="1"/>
            <a:r>
              <a:rPr lang="en-US" dirty="0" smtClean="0"/>
              <a:t>Bangladesh is created</a:t>
            </a:r>
          </a:p>
          <a:p>
            <a:pPr lvl="1"/>
            <a:r>
              <a:rPr lang="en-US" dirty="0" smtClean="0"/>
              <a:t>USA joins</a:t>
            </a:r>
          </a:p>
          <a:p>
            <a:r>
              <a:rPr lang="en-US" dirty="0" smtClean="0"/>
              <a:t>Sterilization Policy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2057400"/>
            <a:ext cx="4743450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129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1968 Election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0"/>
            <a:ext cx="4191000" cy="452676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Lyndon B Johnson does not seek a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 term</a:t>
            </a:r>
          </a:p>
          <a:p>
            <a:r>
              <a:rPr lang="en-US" sz="2400" dirty="0" smtClean="0"/>
              <a:t>MLK assassinated</a:t>
            </a:r>
          </a:p>
          <a:p>
            <a:pPr lvl="1"/>
            <a:r>
              <a:rPr lang="en-US" sz="2400" dirty="0" smtClean="0"/>
              <a:t>Killer: </a:t>
            </a:r>
            <a:r>
              <a:rPr lang="en-US" sz="2400" dirty="0"/>
              <a:t>J</a:t>
            </a:r>
            <a:r>
              <a:rPr lang="en-US" sz="2400" dirty="0" smtClean="0"/>
              <a:t>ames Earl Ray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9858153"/>
              </p:ext>
            </p:extLst>
          </p:nvPr>
        </p:nvGraphicFramePr>
        <p:xfrm>
          <a:off x="381000" y="3124200"/>
          <a:ext cx="8688156" cy="36787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20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72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720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203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3519">
                <a:tc>
                  <a:txBody>
                    <a:bodyPr/>
                    <a:lstStyle/>
                    <a:p>
                      <a:r>
                        <a:rPr lang="en-US" dirty="0" smtClean="0"/>
                        <a:t>Robert Kennedy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Hubert</a:t>
                      </a:r>
                      <a:r>
                        <a:rPr lang="en-US" baseline="0" dirty="0" smtClean="0"/>
                        <a:t> Humphrey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(D)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Richard Nixon</a:t>
                      </a:r>
                      <a:br>
                        <a:rPr lang="en-US" dirty="0" smtClean="0"/>
                      </a:br>
                      <a:r>
                        <a:rPr lang="en-US" dirty="0" smtClean="0"/>
                        <a:t>(R)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George</a:t>
                      </a:r>
                      <a:r>
                        <a:rPr lang="en-US" baseline="0" dirty="0" smtClean="0"/>
                        <a:t> Wallace </a:t>
                      </a:r>
                      <a:br>
                        <a:rPr lang="en-US" baseline="0" dirty="0" smtClean="0"/>
                      </a:br>
                      <a:r>
                        <a:rPr lang="en-US" baseline="0" dirty="0" smtClean="0"/>
                        <a:t>(3</a:t>
                      </a:r>
                      <a:r>
                        <a:rPr lang="en-US" baseline="30000" dirty="0" smtClean="0"/>
                        <a:t>rd</a:t>
                      </a:r>
                      <a:r>
                        <a:rPr lang="en-US" baseline="0" dirty="0" smtClean="0"/>
                        <a:t> party)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571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Appealed</a:t>
                      </a:r>
                      <a:r>
                        <a:rPr lang="en-US" sz="2000" baseline="0" dirty="0" smtClean="0"/>
                        <a:t> to both poor and affluent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LBJ’s Vice President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Supported by the “forgotten” Americans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White supremacist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57181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Pro Israel; Anti-Vietnam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Supported by party bosses and labor chieftains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Anti: welfare</a:t>
                      </a:r>
                      <a:r>
                        <a:rPr lang="en-US" sz="1600" baseline="0" dirty="0" smtClean="0"/>
                        <a:t>, school integration, hippies, protesters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33519"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(</a:t>
                      </a:r>
                      <a:r>
                        <a:rPr lang="en-US" sz="2000" dirty="0" smtClean="0"/>
                        <a:t>murdered</a:t>
                      </a:r>
                      <a:r>
                        <a:rPr lang="en-US" sz="2000" baseline="0" dirty="0" smtClean="0"/>
                        <a:t>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42.7%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43.4%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14%</a:t>
                      </a: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5" name="Picture 2" descr="http://www.historycentral.com/Bio/people/images/mccarth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169817"/>
            <a:ext cx="1606550" cy="1828800"/>
          </a:xfrm>
          <a:prstGeom prst="rect">
            <a:avLst/>
          </a:prstGeom>
          <a:noFill/>
        </p:spPr>
      </p:pic>
      <p:pic>
        <p:nvPicPr>
          <p:cNvPr id="7" name="Picture 6" descr="http://harbour-square.com/residents/HubertHumphrey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10057" y="193675"/>
            <a:ext cx="1562683" cy="1635125"/>
          </a:xfrm>
          <a:prstGeom prst="rect">
            <a:avLst/>
          </a:prstGeom>
          <a:noFill/>
        </p:spPr>
      </p:pic>
      <p:pic>
        <p:nvPicPr>
          <p:cNvPr id="6" name="Picture 4" descr="http://www.motivationalmagic.com/speeches/pics/Robert%20Kenned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75726" y="1295400"/>
            <a:ext cx="1310448" cy="1628775"/>
          </a:xfrm>
          <a:prstGeom prst="rect">
            <a:avLst/>
          </a:prstGeom>
          <a:noFill/>
        </p:spPr>
      </p:pic>
      <p:pic>
        <p:nvPicPr>
          <p:cNvPr id="8" name="Picture 8" descr="http://www.vintagedepotdirect.com/media/DC0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680860" y="1600200"/>
            <a:ext cx="1388296" cy="14382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End of Vietnam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1969: Nixon doctrine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err="1" smtClean="0"/>
              <a:t>Vietnamization</a:t>
            </a:r>
            <a:endParaRPr lang="en-US" dirty="0" smtClean="0"/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Talk with North Vietnam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 smtClean="0"/>
              <a:t>Threaten to nuke them</a:t>
            </a:r>
          </a:p>
          <a:p>
            <a:pPr marL="1371600" lvl="2" indent="-514350"/>
            <a:r>
              <a:rPr lang="en-US" dirty="0" smtClean="0"/>
              <a:t>Cambodia and Laos get sucked into the war</a:t>
            </a:r>
          </a:p>
          <a:p>
            <a:r>
              <a:rPr lang="en-US" dirty="0" smtClean="0"/>
              <a:t>April 1972: Easter Offensive</a:t>
            </a:r>
          </a:p>
          <a:p>
            <a:r>
              <a:rPr lang="en-US" dirty="0" smtClean="0"/>
              <a:t>October 1972: </a:t>
            </a:r>
            <a:r>
              <a:rPr lang="en-US" dirty="0" smtClean="0"/>
              <a:t>Final Talks</a:t>
            </a:r>
            <a:endParaRPr lang="en-US" dirty="0" smtClean="0"/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US troops leave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We get our POWs back</a:t>
            </a:r>
          </a:p>
          <a:p>
            <a:pPr marL="914400" lvl="1" indent="-514350">
              <a:buFont typeface="+mj-lt"/>
              <a:buAutoNum type="arabicPeriod"/>
            </a:pPr>
            <a:r>
              <a:rPr lang="en-US" dirty="0" smtClean="0"/>
              <a:t>North Vietnam troops stay in South Vietnam</a:t>
            </a:r>
          </a:p>
          <a:p>
            <a:r>
              <a:rPr lang="en-US" dirty="0" smtClean="0"/>
              <a:t>1973: Paris Peace Accords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609600"/>
            <a:ext cx="3276600" cy="263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4255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Nixon’s Other Foreign </a:t>
            </a:r>
            <a:r>
              <a:rPr lang="en-US" sz="3600" dirty="0" smtClean="0"/>
              <a:t>Affairs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800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China</a:t>
            </a:r>
          </a:p>
          <a:p>
            <a:pPr lvl="1"/>
            <a:r>
              <a:rPr lang="en-US" dirty="0" smtClean="0"/>
              <a:t>China doesn’t want to be isolated; we want to play China &amp; USSR off one another</a:t>
            </a:r>
          </a:p>
          <a:p>
            <a:pPr lvl="1"/>
            <a:r>
              <a:rPr lang="en-US" dirty="0" smtClean="0"/>
              <a:t>Feb. 1972: Nixon visits</a:t>
            </a:r>
          </a:p>
          <a:p>
            <a:r>
              <a:rPr lang="en-US" dirty="0" smtClean="0"/>
              <a:t>USSR</a:t>
            </a:r>
          </a:p>
          <a:p>
            <a:pPr lvl="1"/>
            <a:r>
              <a:rPr lang="en-US" dirty="0" smtClean="0"/>
              <a:t>May 1972: Nixon visits Moscow</a:t>
            </a:r>
          </a:p>
          <a:p>
            <a:pPr lvl="2"/>
            <a:r>
              <a:rPr lang="en-US" dirty="0" smtClean="0"/>
              <a:t>SALT I (Strategic Arms Limitation Talks)</a:t>
            </a:r>
          </a:p>
          <a:p>
            <a:r>
              <a:rPr lang="en-US" dirty="0" smtClean="0"/>
              <a:t>Middle East</a:t>
            </a:r>
          </a:p>
          <a:p>
            <a:pPr lvl="1"/>
            <a:r>
              <a:rPr lang="en-US" dirty="0" smtClean="0"/>
              <a:t>Yom Kippur War (Oct. 1973)</a:t>
            </a:r>
          </a:p>
          <a:p>
            <a:pPr lvl="2"/>
            <a:r>
              <a:rPr lang="en-US" dirty="0" smtClean="0"/>
              <a:t>Oil </a:t>
            </a:r>
            <a:r>
              <a:rPr lang="en-US" dirty="0" smtClean="0"/>
              <a:t>Embargo</a:t>
            </a:r>
            <a:endParaRPr lang="en-US" dirty="0" smtClean="0"/>
          </a:p>
        </p:txBody>
      </p:sp>
      <p:pic>
        <p:nvPicPr>
          <p:cNvPr id="4" name="Picture 2" descr="http://3.bp.blogspot.com/_M5mQhY1RgcI/SJ288jp5aAI/AAAAAAAAA8I/yaCa4W2eK_8/s400/nixon_ma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3084470"/>
            <a:ext cx="4281535" cy="34687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Domestic Affairs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8153400" cy="5486400"/>
          </a:xfrm>
        </p:spPr>
        <p:txBody>
          <a:bodyPr>
            <a:normAutofit fontScale="70000" lnSpcReduction="20000"/>
          </a:bodyPr>
          <a:lstStyle/>
          <a:p>
            <a:r>
              <a:rPr lang="en-US" sz="3100" dirty="0" smtClean="0"/>
              <a:t>Passed</a:t>
            </a:r>
            <a:endParaRPr lang="en-US" sz="3100" dirty="0" smtClean="0"/>
          </a:p>
          <a:p>
            <a:pPr lvl="1"/>
            <a:r>
              <a:rPr lang="en-US" sz="3100" dirty="0" smtClean="0"/>
              <a:t>Price and wage controls</a:t>
            </a:r>
          </a:p>
          <a:p>
            <a:pPr lvl="1"/>
            <a:r>
              <a:rPr lang="en-US" sz="3100" dirty="0" smtClean="0"/>
              <a:t>Affirmative action</a:t>
            </a:r>
          </a:p>
          <a:p>
            <a:pPr lvl="1"/>
            <a:r>
              <a:rPr lang="en-US" sz="3100" dirty="0" smtClean="0"/>
              <a:t>18 year olds can vote</a:t>
            </a:r>
          </a:p>
          <a:p>
            <a:r>
              <a:rPr lang="en-US" sz="3100" dirty="0" smtClean="0"/>
              <a:t>Proposed “Family Assistance Plan” in </a:t>
            </a:r>
            <a:r>
              <a:rPr lang="en-US" sz="3100" dirty="0" smtClean="0"/>
              <a:t>1969</a:t>
            </a:r>
          </a:p>
          <a:p>
            <a:r>
              <a:rPr lang="en-US" sz="3100" dirty="0" smtClean="0"/>
              <a:t>1972 Election</a:t>
            </a:r>
          </a:p>
          <a:p>
            <a:pPr lvl="1"/>
            <a:r>
              <a:rPr lang="en-US" sz="3100" dirty="0"/>
              <a:t>Nixon STILL worried</a:t>
            </a:r>
          </a:p>
          <a:p>
            <a:pPr lvl="1"/>
            <a:r>
              <a:rPr lang="en-US" sz="3100" dirty="0" smtClean="0"/>
              <a:t>wiretap </a:t>
            </a:r>
            <a:r>
              <a:rPr lang="en-US" sz="3100" dirty="0"/>
              <a:t>the Democratic National Committee @ Watergate</a:t>
            </a:r>
          </a:p>
          <a:p>
            <a:pPr lvl="1"/>
            <a:r>
              <a:rPr lang="en-US" sz="3100" dirty="0"/>
              <a:t>Carl Bernstein &amp; Bob Woodward connect Watergate to the White House</a:t>
            </a:r>
          </a:p>
          <a:p>
            <a:pPr lvl="1"/>
            <a:r>
              <a:rPr lang="en-US" sz="3100" dirty="0"/>
              <a:t>Nixon fires people &amp; finds “enemy” list</a:t>
            </a:r>
          </a:p>
          <a:p>
            <a:pPr lvl="1"/>
            <a:r>
              <a:rPr lang="en-US" sz="3100" dirty="0"/>
              <a:t>1974: 3 almost-impeachments</a:t>
            </a:r>
          </a:p>
          <a:p>
            <a:pPr marL="1227582" lvl="2" indent="-514350">
              <a:buFont typeface="+mj-lt"/>
              <a:buAutoNum type="arabicPeriod"/>
            </a:pPr>
            <a:r>
              <a:rPr lang="en-US" sz="2600" dirty="0"/>
              <a:t>Obstruction of Justice</a:t>
            </a:r>
          </a:p>
          <a:p>
            <a:pPr marL="1227582" lvl="2" indent="-514350">
              <a:buFont typeface="+mj-lt"/>
              <a:buAutoNum type="arabicPeriod"/>
            </a:pPr>
            <a:r>
              <a:rPr lang="en-US" sz="2600" dirty="0"/>
              <a:t>Abuse of Power</a:t>
            </a:r>
          </a:p>
          <a:p>
            <a:pPr marL="1227582" lvl="2" indent="-514350">
              <a:buFont typeface="+mj-lt"/>
              <a:buAutoNum type="arabicPeriod"/>
            </a:pPr>
            <a:r>
              <a:rPr lang="en-US" sz="2600" dirty="0"/>
              <a:t>Contempt of Congress</a:t>
            </a:r>
          </a:p>
          <a:p>
            <a:r>
              <a:rPr lang="en-US" sz="3100" dirty="0" smtClean="0"/>
              <a:t>August </a:t>
            </a:r>
            <a:r>
              <a:rPr lang="en-US" sz="3100" dirty="0"/>
              <a:t>9: Nixon resigns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6106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Carter Foreign </a:t>
            </a:r>
            <a:r>
              <a:rPr lang="en-US" dirty="0" smtClean="0"/>
              <a:t>Relations: Communism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791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1979: Carter recognizes People’s Republic of China</a:t>
            </a:r>
          </a:p>
          <a:p>
            <a:r>
              <a:rPr lang="en-US" dirty="0" smtClean="0"/>
              <a:t>1972-9: SALT II Negotiations</a:t>
            </a:r>
          </a:p>
          <a:p>
            <a:pPr lvl="1"/>
            <a:r>
              <a:rPr lang="en-US" dirty="0" smtClean="0"/>
              <a:t>With Leonid Brezhnev</a:t>
            </a:r>
          </a:p>
          <a:p>
            <a:pPr lvl="1"/>
            <a:r>
              <a:rPr lang="en-US" dirty="0" smtClean="0"/>
              <a:t>No more than 2400 weapons systems</a:t>
            </a:r>
          </a:p>
          <a:p>
            <a:pPr lvl="1"/>
            <a:r>
              <a:rPr lang="en-US" dirty="0" smtClean="0"/>
              <a:t>We give the USSR wheat</a:t>
            </a:r>
          </a:p>
          <a:p>
            <a:r>
              <a:rPr lang="en-US" dirty="0" smtClean="0"/>
              <a:t>January 1980: USSR invades Afghanistan</a:t>
            </a:r>
          </a:p>
          <a:p>
            <a:pPr lvl="1"/>
            <a:r>
              <a:rPr lang="en-US" dirty="0" smtClean="0"/>
              <a:t>SALT II falls apart</a:t>
            </a:r>
          </a:p>
          <a:p>
            <a:pPr lvl="1"/>
            <a:r>
              <a:rPr lang="en-US" dirty="0" smtClean="0"/>
              <a:t>Carter boycotts the 1980 Olympics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1219200"/>
            <a:ext cx="2238375" cy="3111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http://2.bp.blogspot.com/-2w0ge0TkeDc/T8PnbQJFTJI/AAAAAAAAATM/YugwJL_SMi0/s1600/Miracle+Ice+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23113"/>
            <a:ext cx="3200400" cy="215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1727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12064"/>
            <a:ext cx="9144000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Carter Foreign </a:t>
            </a:r>
            <a:r>
              <a:rPr lang="en-US" dirty="0" smtClean="0"/>
              <a:t>Relations: Middle East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4102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1978: Carter invites Egypt &amp; Israel to Camp David</a:t>
            </a:r>
          </a:p>
          <a:p>
            <a:pPr lvl="1"/>
            <a:r>
              <a:rPr lang="en-US" dirty="0" smtClean="0"/>
              <a:t>Signed by leaders in 1979</a:t>
            </a:r>
          </a:p>
          <a:p>
            <a:pPr lvl="1"/>
            <a:r>
              <a:rPr lang="en-US" dirty="0" smtClean="0"/>
              <a:t>Sadat assassinated in 1981</a:t>
            </a:r>
          </a:p>
          <a:p>
            <a:r>
              <a:rPr lang="en-US" dirty="0" smtClean="0"/>
              <a:t>1979: Iranian Hostage Crisis</a:t>
            </a:r>
          </a:p>
          <a:p>
            <a:pPr lvl="1"/>
            <a:r>
              <a:rPr lang="en-US" dirty="0" smtClean="0"/>
              <a:t>Iranian Shah flees his country</a:t>
            </a:r>
          </a:p>
          <a:p>
            <a:pPr lvl="1"/>
            <a:r>
              <a:rPr lang="en-US" dirty="0" smtClean="0"/>
              <a:t>Ayatollah Khomeini takes over</a:t>
            </a:r>
          </a:p>
          <a:p>
            <a:pPr lvl="1"/>
            <a:r>
              <a:rPr lang="en-US" dirty="0" smtClean="0"/>
              <a:t>Iranian student revolutionaries storm the US embassy</a:t>
            </a:r>
          </a:p>
          <a:p>
            <a:pPr lvl="1"/>
            <a:r>
              <a:rPr lang="en-US" dirty="0" smtClean="0"/>
              <a:t>Take 64 hostages; 51 kept for 444 days</a:t>
            </a:r>
          </a:p>
          <a:p>
            <a:pPr lvl="1"/>
            <a:r>
              <a:rPr lang="en-US" dirty="0" smtClean="0"/>
              <a:t>2 rescue missions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1" y="4259477"/>
            <a:ext cx="3257549" cy="244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63" y="1524000"/>
            <a:ext cx="3336914" cy="231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3946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2688" y="533400"/>
            <a:ext cx="7772400" cy="914400"/>
          </a:xfrm>
        </p:spPr>
        <p:txBody>
          <a:bodyPr/>
          <a:lstStyle/>
          <a:p>
            <a:r>
              <a:rPr lang="en-US" dirty="0" smtClean="0"/>
              <a:t>Crisis in the </a:t>
            </a:r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4102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Men</a:t>
            </a:r>
          </a:p>
          <a:p>
            <a:pPr lvl="1"/>
            <a:r>
              <a:rPr lang="en-US" dirty="0" smtClean="0"/>
              <a:t>POWs emasculated </a:t>
            </a:r>
            <a:r>
              <a:rPr lang="en-US" dirty="0" smtClean="0"/>
              <a:t>overseas, emasculated at home</a:t>
            </a:r>
          </a:p>
          <a:p>
            <a:pPr lvl="1"/>
            <a:r>
              <a:rPr lang="en-US" dirty="0" smtClean="0"/>
              <a:t>Anti-war children?</a:t>
            </a:r>
          </a:p>
          <a:p>
            <a:r>
              <a:rPr lang="en-US" dirty="0" smtClean="0"/>
              <a:t>Women</a:t>
            </a:r>
          </a:p>
          <a:p>
            <a:pPr lvl="1"/>
            <a:r>
              <a:rPr lang="en-US" dirty="0"/>
              <a:t>1973: Roe V. </a:t>
            </a:r>
            <a:r>
              <a:rPr lang="en-US" dirty="0" smtClean="0"/>
              <a:t>Wade (14</a:t>
            </a:r>
            <a:r>
              <a:rPr lang="en-US" baseline="30000" dirty="0" smtClean="0"/>
              <a:t>th</a:t>
            </a:r>
            <a:r>
              <a:rPr lang="en-US" dirty="0" smtClean="0"/>
              <a:t> Am. </a:t>
            </a:r>
            <a:r>
              <a:rPr lang="en-US" dirty="0"/>
              <a:t>doesn’t cover the </a:t>
            </a:r>
            <a:r>
              <a:rPr lang="en-US" dirty="0" smtClean="0"/>
              <a:t>unborn)</a:t>
            </a:r>
          </a:p>
          <a:p>
            <a:pPr lvl="1"/>
            <a:r>
              <a:rPr lang="en-US" dirty="0" smtClean="0"/>
              <a:t>Women’s movement splits</a:t>
            </a:r>
          </a:p>
          <a:p>
            <a:pPr lvl="1"/>
            <a:r>
              <a:rPr lang="en-US" dirty="0" smtClean="0"/>
              <a:t>Many women = breadwinners</a:t>
            </a:r>
            <a:endParaRPr lang="en-US" dirty="0" smtClean="0"/>
          </a:p>
          <a:p>
            <a:r>
              <a:rPr lang="en-US" dirty="0" smtClean="0"/>
              <a:t>Wasteful </a:t>
            </a:r>
            <a:r>
              <a:rPr lang="en-US" dirty="0" smtClean="0"/>
              <a:t>families</a:t>
            </a:r>
          </a:p>
          <a:p>
            <a:pPr lvl="1"/>
            <a:r>
              <a:rPr lang="en-US" dirty="0" smtClean="0"/>
              <a:t>Home gas consumption &amp; the Oil Crisis of 1973</a:t>
            </a:r>
          </a:p>
          <a:p>
            <a:pPr lvl="1"/>
            <a:r>
              <a:rPr lang="en-US" dirty="0" smtClean="0"/>
              <a:t>Women workers = “breadwinners”</a:t>
            </a:r>
          </a:p>
          <a:p>
            <a:r>
              <a:rPr lang="en-US" dirty="0" smtClean="0"/>
              <a:t>Work </a:t>
            </a:r>
            <a:r>
              <a:rPr lang="en-US" dirty="0"/>
              <a:t> </a:t>
            </a:r>
            <a:r>
              <a:rPr lang="en-US" dirty="0" smtClean="0"/>
              <a:t>=</a:t>
            </a:r>
            <a:r>
              <a:rPr lang="en-US" dirty="0" smtClean="0"/>
              <a:t> </a:t>
            </a:r>
            <a:r>
              <a:rPr lang="en-US" dirty="0" smtClean="0"/>
              <a:t>personal fulfillment</a:t>
            </a:r>
          </a:p>
          <a:p>
            <a:pPr lvl="1"/>
            <a:r>
              <a:rPr lang="en-US" dirty="0" smtClean="0"/>
              <a:t>Unhappy in a job </a:t>
            </a:r>
            <a:r>
              <a:rPr lang="en-US" dirty="0" smtClean="0">
                <a:sym typeface="Wingdings" pitchFamily="2" charset="2"/>
              </a:rPr>
              <a:t> quit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Happy in a job  </a:t>
            </a:r>
            <a:r>
              <a:rPr lang="en-US" dirty="0" smtClean="0">
                <a:sym typeface="Wingdings" pitchFamily="2" charset="2"/>
              </a:rPr>
              <a:t>obsessed</a:t>
            </a:r>
          </a:p>
          <a:p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147403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Busing &amp; Affirmative </a:t>
            </a:r>
            <a:r>
              <a:rPr lang="en-US" dirty="0" smtClean="0"/>
              <a:t>Action</a:t>
            </a:r>
          </a:p>
          <a:p>
            <a:r>
              <a:rPr lang="en-US" dirty="0" smtClean="0"/>
              <a:t>Multiculturalism</a:t>
            </a:r>
            <a:endParaRPr lang="en-US" dirty="0" smtClean="0"/>
          </a:p>
          <a:p>
            <a:pPr lvl="1"/>
            <a:r>
              <a:rPr lang="en-US" dirty="0" smtClean="0"/>
              <a:t>Whites feel less racist</a:t>
            </a:r>
          </a:p>
          <a:p>
            <a:pPr lvl="1"/>
            <a:r>
              <a:rPr lang="en-US" dirty="0" smtClean="0"/>
              <a:t>Debut of Sesame Street</a:t>
            </a:r>
          </a:p>
          <a:p>
            <a:pPr lvl="1"/>
            <a:r>
              <a:rPr lang="en-US" dirty="0" smtClean="0"/>
              <a:t>Native American nations are sovereign</a:t>
            </a:r>
          </a:p>
          <a:p>
            <a:pPr lvl="1"/>
            <a:r>
              <a:rPr lang="en-US" dirty="0" smtClean="0"/>
              <a:t>Rise in “ethnic” names &amp; hair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4255" y="152400"/>
            <a:ext cx="2819400" cy="2153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4191000"/>
            <a:ext cx="3404479" cy="2459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b="16023"/>
          <a:stretch/>
        </p:blipFill>
        <p:spPr>
          <a:xfrm>
            <a:off x="5943600" y="1664342"/>
            <a:ext cx="1881334" cy="200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0667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455</TotalTime>
  <Words>550</Words>
  <Application>Microsoft Office PowerPoint</Application>
  <PresentationFormat>On-screen Show (4:3)</PresentationFormat>
  <Paragraphs>123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Calibri</vt:lpstr>
      <vt:lpstr>Consolas</vt:lpstr>
      <vt:lpstr>Corbel</vt:lpstr>
      <vt:lpstr>Wingdings</vt:lpstr>
      <vt:lpstr>Wingdings 2</vt:lpstr>
      <vt:lpstr>Wingdings 3</vt:lpstr>
      <vt:lpstr>Metro</vt:lpstr>
      <vt:lpstr>The NIXON Administration</vt:lpstr>
      <vt:lpstr>1968 Election</vt:lpstr>
      <vt:lpstr>End of Vietnam</vt:lpstr>
      <vt:lpstr>Nixon’s Other Foreign Affairs</vt:lpstr>
      <vt:lpstr>Domestic Affairs</vt:lpstr>
      <vt:lpstr>Carter Foreign Relations: Communism</vt:lpstr>
      <vt:lpstr>Carter Foreign Relations: Middle East</vt:lpstr>
      <vt:lpstr>Crisis in the Family</vt:lpstr>
      <vt:lpstr>Race</vt:lpstr>
      <vt:lpstr>Environment</vt:lpstr>
      <vt:lpstr>Meanwhile in India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NIXON Administration</dc:title>
  <dc:creator>Amanda</dc:creator>
  <cp:lastModifiedBy>Amanda Jirka</cp:lastModifiedBy>
  <cp:revision>9</cp:revision>
  <cp:lastPrinted>2017-11-29T15:15:05Z</cp:lastPrinted>
  <dcterms:created xsi:type="dcterms:W3CDTF">2009-03-27T06:27:40Z</dcterms:created>
  <dcterms:modified xsi:type="dcterms:W3CDTF">2017-11-29T15:25:44Z</dcterms:modified>
</cp:coreProperties>
</file>