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8" r:id="rId3"/>
    <p:sldId id="279" r:id="rId4"/>
    <p:sldId id="281" r:id="rId5"/>
    <p:sldId id="283" r:id="rId6"/>
    <p:sldId id="286" r:id="rId7"/>
    <p:sldId id="259" r:id="rId8"/>
    <p:sldId id="260" r:id="rId9"/>
    <p:sldId id="261" r:id="rId10"/>
    <p:sldId id="275" r:id="rId11"/>
    <p:sldId id="288" r:id="rId12"/>
    <p:sldId id="287" r:id="rId13"/>
    <p:sldId id="290" r:id="rId14"/>
    <p:sldId id="289" r:id="rId15"/>
  </p:sldIdLst>
  <p:sldSz cx="9144000" cy="6858000" type="screen4x3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0C7FA"/>
    <a:srgbClr val="0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86333" autoAdjust="0"/>
  </p:normalViewPr>
  <p:slideViewPr>
    <p:cSldViewPr>
      <p:cViewPr varScale="1">
        <p:scale>
          <a:sx n="74" d="100"/>
          <a:sy n="74" d="100"/>
        </p:scale>
        <p:origin x="3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2E08984-CE73-48A6-A3E3-AD5DBDDBB63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819487F-03CF-4339-92F0-BBAD1843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DB0ACC7-EC73-4572-8302-378BE835994A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E302A57-C1F3-47E5-B8C7-E468927D7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04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45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5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4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0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7A86E3E-33DB-4E1E-B137-CBAB6C51A05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9D6F3AD-8DAE-4AD1-A2EA-636F58DA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obotronik.files.wordpress.com/2007/10/atomic_bomb_explosio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22"/>
            <a:ext cx="9144000" cy="699116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56322"/>
            <a:ext cx="8229600" cy="18288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effectLst/>
              </a:rPr>
              <a:t>The 1940s</a:t>
            </a:r>
            <a:endParaRPr lang="en-US" sz="800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70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Postwar: The GI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676400"/>
            <a:ext cx="7219949" cy="4191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When veterans came home…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High divorce rates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Hard adjustment to “normal” life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Worried about jobs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1944: Servicemen’s Readjustment Act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J</a:t>
            </a:r>
            <a:r>
              <a:rPr lang="en-US" sz="3200" dirty="0" smtClean="0">
                <a:solidFill>
                  <a:schemeClr val="tx1"/>
                </a:solidFill>
              </a:rPr>
              <a:t>ob priority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Low-interest loans for homes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Paid college / job training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Creation of state and community colleges</a:t>
            </a:r>
          </a:p>
        </p:txBody>
      </p:sp>
    </p:spTree>
    <p:extLst>
      <p:ext uri="{BB962C8B-B14F-4D97-AF65-F5344CB8AC3E}">
        <p14:creationId xmlns:p14="http://schemas.microsoft.com/office/powerpoint/2010/main" val="4968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Meanwhile,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524000"/>
            <a:ext cx="7404653" cy="457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South Africa was independent from Britain in 1931.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Their industry, plus fighting in WWII, attracted black African immigration.  This led to loss of white African jobs.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In 1948, they elected the National Party into power, which legalized Apartheid.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Separate living areas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Separate jobs by race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No </a:t>
            </a:r>
            <a:r>
              <a:rPr lang="en-US" sz="2800" dirty="0">
                <a:solidFill>
                  <a:schemeClr val="tx1"/>
                </a:solidFill>
              </a:rPr>
              <a:t>mixed marriages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Going against Apartheid = “Communism”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41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Meanwhile,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600200"/>
            <a:ext cx="4983137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Gandhi (&amp; 60,000 others) jailed in the 1930s for Civil Disobedience.  The World Watched as the British killed unarmed Indians.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1947: INDIANS UNITED and Britain ran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1948: Gandhi assassinated</a:t>
            </a:r>
          </a:p>
          <a:p>
            <a:r>
              <a:rPr lang="en-US" altLang="en-US" b="1" dirty="0">
                <a:solidFill>
                  <a:schemeClr val="tx1"/>
                </a:solidFill>
                <a:latin typeface="+mj-lt"/>
              </a:rPr>
              <a:t>After independence two countries were created: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en-US" sz="2400" u="sng" dirty="0">
                <a:solidFill>
                  <a:schemeClr val="tx1"/>
                </a:solidFill>
                <a:latin typeface="+mj-lt"/>
              </a:rPr>
              <a:t>India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was reserved for the </a:t>
            </a:r>
            <a:r>
              <a:rPr lang="en-US" altLang="en-US" sz="2400" u="sng" dirty="0">
                <a:solidFill>
                  <a:schemeClr val="tx1"/>
                </a:solidFill>
                <a:latin typeface="+mj-lt"/>
              </a:rPr>
              <a:t>Hindus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en-US" sz="2400" u="sng" dirty="0">
                <a:solidFill>
                  <a:schemeClr val="tx1"/>
                </a:solidFill>
                <a:latin typeface="+mj-lt"/>
              </a:rPr>
              <a:t>West &amp; East Pakistan 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was reserved for the </a:t>
            </a:r>
            <a:r>
              <a:rPr lang="en-US" altLang="en-US" sz="2400" u="sng" dirty="0" smtClean="0">
                <a:solidFill>
                  <a:schemeClr val="tx1"/>
                </a:solidFill>
                <a:latin typeface="+mj-lt"/>
              </a:rPr>
              <a:t>Muslims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+mj-lt"/>
              </a:rPr>
              <a:t>Hindu-Muslim violence killed one million people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10 million crossed borders: Hindus to India, Muslims to Pakistan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120" b="10246"/>
          <a:stretch/>
        </p:blipFill>
        <p:spPr>
          <a:xfrm>
            <a:off x="5257800" y="3074845"/>
            <a:ext cx="3733800" cy="3616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38" y="598344"/>
            <a:ext cx="3393722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Meanwhile,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676400"/>
            <a:ext cx="4400549" cy="441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2/3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Jews in Europe die in the Holocaust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Many that live run to British-owned “Palestine”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British turn it to the United Nations.  The Jews accept the map, but the Arabs do not.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Jews go ahead and declare Israel a nation – and the Arabs go to war.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700,000 Arab refugees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74" r="24674"/>
          <a:stretch/>
        </p:blipFill>
        <p:spPr>
          <a:xfrm>
            <a:off x="5410200" y="1676400"/>
            <a:ext cx="351197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Meanwhile,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218" y="1524000"/>
            <a:ext cx="8070182" cy="4038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 the 1930s, Mao Zedong (Communist) fought the Nationalist government.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All fighting stopped as both sides grouped together to fight the Japanese in WWII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After WWII, Mao quickly won the civil war.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038600"/>
            <a:ext cx="4661844" cy="26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Yalta Conference: FEB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828800"/>
            <a:ext cx="7404653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Unconditional surrender of Germany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R</a:t>
            </a:r>
            <a:r>
              <a:rPr lang="en-US" sz="2800" dirty="0" smtClean="0">
                <a:solidFill>
                  <a:schemeClr val="tx1"/>
                </a:solidFill>
              </a:rPr>
              <a:t>eparation council in Russia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Communist Provisional Government of Poland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The United Nations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Stalin wanted all Soviet Socialist Republics  to be in the UN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Russia agreed to fight Japan within </a:t>
            </a:r>
            <a:r>
              <a:rPr lang="en-US" sz="2800" u="sng" dirty="0" smtClean="0">
                <a:solidFill>
                  <a:schemeClr val="tx1"/>
                </a:solidFill>
              </a:rPr>
              <a:t>90 days </a:t>
            </a:r>
            <a:r>
              <a:rPr lang="en-US" sz="2800" dirty="0" smtClean="0">
                <a:solidFill>
                  <a:schemeClr val="tx1"/>
                </a:solidFill>
              </a:rPr>
              <a:t>after the defeat of Germany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FDR: 1930s versus 1945</a:t>
            </a:r>
            <a:endParaRPr lang="en-US" dirty="0"/>
          </a:p>
        </p:txBody>
      </p:sp>
      <p:pic>
        <p:nvPicPr>
          <p:cNvPr id="10242" name="Picture 2" descr="http://nk-ds.org/wp-content/uploads/2008/11/f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1"/>
            <a:ext cx="2849040" cy="3352800"/>
          </a:xfrm>
          <a:prstGeom prst="rect">
            <a:avLst/>
          </a:prstGeom>
          <a:noFill/>
        </p:spPr>
      </p:pic>
      <p:pic>
        <p:nvPicPr>
          <p:cNvPr id="10246" name="Picture 6" descr="http://www.thenagain.info/WebChron/World/Yalta.jpg"/>
          <p:cNvPicPr>
            <a:picLocks noChangeAspect="1" noChangeArrowheads="1"/>
          </p:cNvPicPr>
          <p:nvPr/>
        </p:nvPicPr>
        <p:blipFill rotWithShape="1">
          <a:blip r:embed="rId3" cstate="print"/>
          <a:srcRect l="34835" t="25528" r="37347" b="25325"/>
          <a:stretch/>
        </p:blipFill>
        <p:spPr bwMode="auto">
          <a:xfrm>
            <a:off x="3173120" y="2286001"/>
            <a:ext cx="2846680" cy="3352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639" t="10398" r="8296" b="8497"/>
          <a:stretch/>
        </p:blipFill>
        <p:spPr>
          <a:xfrm>
            <a:off x="6096000" y="2286001"/>
            <a:ext cx="266504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European Front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4495800"/>
            <a:ext cx="7620000" cy="205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British &amp; US troops attack Germany from one side, Russia from the other.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Hitler commits suicide April 30, 1945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Germany surrenders May 2</a:t>
            </a:r>
          </a:p>
        </p:txBody>
      </p:sp>
      <p:pic>
        <p:nvPicPr>
          <p:cNvPr id="16386" name="Picture 2" descr="http://jasonjeffrey.files.wordpress.com/2008/02/scissorsbeatpaperh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71422"/>
            <a:ext cx="4495800" cy="2967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6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Pacific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83560"/>
            <a:ext cx="396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FDR dies April 12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We want unconditional surrender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Hiroshima (August 6) &amp; Nagasaki (August 9)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Russia enters the war August 9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Japan surrenders September 2</a:t>
            </a:r>
          </a:p>
          <a:p>
            <a:endParaRPr lang="en-US" dirty="0"/>
          </a:p>
        </p:txBody>
      </p:sp>
      <p:pic>
        <p:nvPicPr>
          <p:cNvPr id="17410" name="Picture 2" descr="http://img.dailymail.co.uk/i/pix/2007/08_01/kissTIME1208_468x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526244"/>
            <a:ext cx="3486150" cy="5036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0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52400"/>
            <a:ext cx="7406640" cy="18135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Japan Occupation: 1945-1952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048000" cy="44196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u="sng" dirty="0" smtClean="0">
                <a:solidFill>
                  <a:schemeClr val="tx1"/>
                </a:solidFill>
              </a:rPr>
              <a:t>GOAL #1 : punish &amp; reform</a:t>
            </a:r>
            <a:endParaRPr lang="en-US" sz="3200" b="1" u="sng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</a:rPr>
              <a:t>mperor </a:t>
            </a:r>
            <a:r>
              <a:rPr lang="en-US" sz="3200" b="1" dirty="0">
                <a:solidFill>
                  <a:schemeClr val="tx1"/>
                </a:solidFill>
              </a:rPr>
              <a:t>is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not </a:t>
            </a:r>
            <a:r>
              <a:rPr lang="en-US" sz="3200" b="1" dirty="0">
                <a:solidFill>
                  <a:schemeClr val="tx1"/>
                </a:solidFill>
              </a:rPr>
              <a:t>holy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US picks </a:t>
            </a:r>
          </a:p>
          <a:p>
            <a:pPr marL="13716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new </a:t>
            </a:r>
            <a:r>
              <a:rPr lang="en-US" sz="3200" b="1" dirty="0">
                <a:solidFill>
                  <a:schemeClr val="tx1"/>
                </a:solidFill>
              </a:rPr>
              <a:t>leaders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No </a:t>
            </a:r>
            <a:r>
              <a:rPr lang="en-US" sz="3200" b="1" dirty="0" smtClean="0">
                <a:solidFill>
                  <a:schemeClr val="tx1"/>
                </a:solidFill>
              </a:rPr>
              <a:t>weapons </a:t>
            </a:r>
          </a:p>
          <a:p>
            <a:pPr marL="3429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or colonies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1295400"/>
            <a:ext cx="2971800" cy="412683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3200" b="1" u="sng" dirty="0" smtClean="0"/>
              <a:t>GOAL #2:  revive economy</a:t>
            </a:r>
          </a:p>
          <a:p>
            <a:r>
              <a:rPr lang="en-US" sz="3200" b="1" dirty="0" smtClean="0"/>
              <a:t>Inflation</a:t>
            </a:r>
          </a:p>
          <a:p>
            <a:r>
              <a:rPr lang="en-US" sz="3200" b="1" dirty="0" smtClean="0"/>
              <a:t>Lack of food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1295400"/>
            <a:ext cx="3238500" cy="5410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3200" b="1" u="sng" dirty="0" smtClean="0"/>
              <a:t>GOAL #3: </a:t>
            </a:r>
          </a:p>
          <a:p>
            <a:pPr marL="137160" indent="0">
              <a:buNone/>
            </a:pPr>
            <a:r>
              <a:rPr lang="en-US" sz="3200" b="1" u="sng" dirty="0" smtClean="0"/>
              <a:t>treaty &amp; alliance</a:t>
            </a:r>
          </a:p>
          <a:p>
            <a:r>
              <a:rPr lang="en-US" sz="3200" b="1" dirty="0" smtClean="0"/>
              <a:t>can have weapons back</a:t>
            </a:r>
          </a:p>
          <a:p>
            <a:r>
              <a:rPr lang="en-US" sz="3200" b="1" dirty="0" smtClean="0"/>
              <a:t>US base stays in Okinawa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Build-Up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600200"/>
            <a:ext cx="7404653" cy="502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Stalin needs buffer states (</a:t>
            </a:r>
            <a:r>
              <a:rPr lang="en-US" sz="3600" b="1" dirty="0" smtClean="0">
                <a:solidFill>
                  <a:schemeClr val="tx1"/>
                </a:solidFill>
              </a:rPr>
              <a:t>satellites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Implied by Yalta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To ward off West invasion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However, they…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Are pro-Communism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Would hurt US business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Stalin’s 1946 Speech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Kennan’s “Long Telegram”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Churchill’s </a:t>
            </a:r>
            <a:r>
              <a:rPr lang="en-US" sz="3200" b="1" dirty="0" smtClean="0">
                <a:solidFill>
                  <a:schemeClr val="tx1"/>
                </a:solidFill>
              </a:rPr>
              <a:t>Iron Curtain Speech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…and they’re off!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676400"/>
            <a:ext cx="7404653" cy="4953000"/>
          </a:xfrm>
        </p:spPr>
        <p:txBody>
          <a:bodyPr>
            <a:normAutofit lnSpcReduction="10000"/>
          </a:bodyPr>
          <a:lstStyle/>
          <a:p>
            <a:r>
              <a:rPr lang="en-US" sz="3500" b="1" dirty="0" smtClean="0">
                <a:solidFill>
                  <a:schemeClr val="tx1"/>
                </a:solidFill>
              </a:rPr>
              <a:t>Containment</a:t>
            </a:r>
            <a:r>
              <a:rPr lang="en-US" sz="3500" dirty="0" smtClean="0">
                <a:solidFill>
                  <a:schemeClr val="tx1"/>
                </a:solidFill>
              </a:rPr>
              <a:t> begins: </a:t>
            </a:r>
            <a:r>
              <a:rPr lang="en-US" sz="3500" b="1" dirty="0" smtClean="0">
                <a:solidFill>
                  <a:schemeClr val="tx1"/>
                </a:solidFill>
              </a:rPr>
              <a:t>Turkey &amp; Greece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Europe can’t afford to help</a:t>
            </a:r>
          </a:p>
          <a:p>
            <a:pPr lvl="1"/>
            <a:r>
              <a:rPr lang="en-US" sz="3500" dirty="0" smtClean="0">
                <a:solidFill>
                  <a:schemeClr val="tx1"/>
                </a:solidFill>
              </a:rPr>
              <a:t>Truman asks Congress for money (Mar 12, ‘47)</a:t>
            </a:r>
          </a:p>
          <a:p>
            <a:r>
              <a:rPr lang="en-US" sz="3500" b="1" dirty="0" smtClean="0">
                <a:solidFill>
                  <a:schemeClr val="tx1"/>
                </a:solidFill>
              </a:rPr>
              <a:t>Truman Doctrine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National Security Council, the CIA, Department of Defense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The Marshall Plan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</a:rPr>
              <a:t>Eastern Europe likes it, USSR hates it; US loves the business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Berlin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3962400" cy="47091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USSR takes </a:t>
            </a:r>
            <a:r>
              <a:rPr lang="en-US" sz="2400" b="1" dirty="0" smtClean="0">
                <a:solidFill>
                  <a:schemeClr val="tx1"/>
                </a:solidFill>
              </a:rPr>
              <a:t>Hungary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</a:rPr>
              <a:t>Czechoslovakia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USSR wants </a:t>
            </a:r>
            <a:r>
              <a:rPr lang="en-US" sz="2400" b="1" dirty="0" smtClean="0">
                <a:solidFill>
                  <a:schemeClr val="tx1"/>
                </a:solidFill>
              </a:rPr>
              <a:t>Germany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Cuts off Berlin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Now what?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BERLIN AIRLIFT -- 1948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000" dirty="0" smtClean="0">
                <a:solidFill>
                  <a:schemeClr val="tx1"/>
                </a:solidFill>
              </a:rPr>
              <a:t>1949: NATO (North Atlantic Treaty Organization)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1955: Warsaw Pact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4" descr="http://www.authentichistory.com/1950s/speeches/images/berlin_airlift_01.jpg"/>
          <p:cNvPicPr>
            <a:picLocks noChangeAspect="1" noChangeArrowheads="1"/>
          </p:cNvPicPr>
          <p:nvPr/>
        </p:nvPicPr>
        <p:blipFill rotWithShape="1">
          <a:blip r:embed="rId2" cstate="print"/>
          <a:srcRect l="11171" r="6161"/>
          <a:stretch/>
        </p:blipFill>
        <p:spPr bwMode="auto">
          <a:xfrm>
            <a:off x="129181" y="1600200"/>
            <a:ext cx="2484540" cy="4110036"/>
          </a:xfrm>
          <a:prstGeom prst="rect">
            <a:avLst/>
          </a:prstGeom>
          <a:noFill/>
        </p:spPr>
      </p:pic>
      <p:pic>
        <p:nvPicPr>
          <p:cNvPr id="5" name="Picture 2" descr="http://www.authentichistory.com/1950s/speeches/images/19490626_Berlin_Airlift.jpg"/>
          <p:cNvPicPr>
            <a:picLocks noChangeAspect="1" noChangeArrowheads="1"/>
          </p:cNvPicPr>
          <p:nvPr/>
        </p:nvPicPr>
        <p:blipFill rotWithShape="1">
          <a:blip r:embed="rId3" cstate="print"/>
          <a:srcRect l="5348" r="19252"/>
          <a:stretch/>
        </p:blipFill>
        <p:spPr bwMode="auto">
          <a:xfrm>
            <a:off x="6265904" y="1447800"/>
            <a:ext cx="259651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1402</TotalTime>
  <Words>590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Corbel</vt:lpstr>
      <vt:lpstr>Courier New</vt:lpstr>
      <vt:lpstr>Wingdings 2</vt:lpstr>
      <vt:lpstr>Basis</vt:lpstr>
      <vt:lpstr>The 1940s</vt:lpstr>
      <vt:lpstr>Yalta Conference: FEB 1945</vt:lpstr>
      <vt:lpstr>FDR: 1930s versus 1945</vt:lpstr>
      <vt:lpstr>Ending the European Front</vt:lpstr>
      <vt:lpstr>Ending the Pacific Front</vt:lpstr>
      <vt:lpstr>Japan Occupation: 1945-1952</vt:lpstr>
      <vt:lpstr>The Build-Up</vt:lpstr>
      <vt:lpstr>…and they’re off!</vt:lpstr>
      <vt:lpstr>Berlin</vt:lpstr>
      <vt:lpstr>Postwar: The GI Bill</vt:lpstr>
      <vt:lpstr>Meanwhile, in SOUTH AFRICA</vt:lpstr>
      <vt:lpstr>Meanwhile, in INDIA</vt:lpstr>
      <vt:lpstr>Meanwhile, in the MIDDLE EAST</vt:lpstr>
      <vt:lpstr>Meanwhile, in CHINA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Truman: At Home and Abroad</dc:title>
  <dc:creator>Amanda</dc:creator>
  <cp:lastModifiedBy>Amanda Jirka</cp:lastModifiedBy>
  <cp:revision>79</cp:revision>
  <cp:lastPrinted>2017-11-27T12:53:36Z</cp:lastPrinted>
  <dcterms:created xsi:type="dcterms:W3CDTF">2009-03-15T22:32:04Z</dcterms:created>
  <dcterms:modified xsi:type="dcterms:W3CDTF">2017-11-27T18:07:28Z</dcterms:modified>
</cp:coreProperties>
</file>