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1" r:id="rId3"/>
    <p:sldId id="268" r:id="rId4"/>
    <p:sldId id="267" r:id="rId5"/>
    <p:sldId id="269" r:id="rId6"/>
    <p:sldId id="266" r:id="rId7"/>
    <p:sldId id="257" r:id="rId8"/>
    <p:sldId id="263" r:id="rId9"/>
    <p:sldId id="264" r:id="rId10"/>
    <p:sldId id="265" r:id="rId11"/>
    <p:sldId id="270" r:id="rId12"/>
    <p:sldId id="262" r:id="rId13"/>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3B931115-5A38-49A9-97C2-EE43B23BF009}" type="datetimeFigureOut">
              <a:rPr lang="en-US" smtClean="0"/>
              <a:t>3/9/2015</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DD8AAF86-B758-44C5-8641-C911E71FEF71}" type="slidenum">
              <a:rPr lang="en-US" smtClean="0"/>
              <a:t>‹#›</a:t>
            </a:fld>
            <a:endParaRPr lang="en-US"/>
          </a:p>
        </p:txBody>
      </p:sp>
    </p:spTree>
    <p:extLst>
      <p:ext uri="{BB962C8B-B14F-4D97-AF65-F5344CB8AC3E}">
        <p14:creationId xmlns:p14="http://schemas.microsoft.com/office/powerpoint/2010/main" val="3051386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fld id="{108085F8-4F8C-4DB9-9AF1-C442B229D842}" type="datetimeFigureOut">
              <a:rPr lang="en-US" smtClean="0"/>
              <a:t>3/9/2015</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vl1pPr>
          </a:lstStyle>
          <a:p>
            <a:fld id="{406BE2A9-8982-485E-849F-C62056278C32}" type="slidenum">
              <a:rPr lang="en-US" smtClean="0"/>
              <a:t>‹#›</a:t>
            </a:fld>
            <a:endParaRPr lang="en-US"/>
          </a:p>
        </p:txBody>
      </p:sp>
    </p:spTree>
    <p:extLst>
      <p:ext uri="{BB962C8B-B14F-4D97-AF65-F5344CB8AC3E}">
        <p14:creationId xmlns:p14="http://schemas.microsoft.com/office/powerpoint/2010/main" val="383275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BE2A9-8982-485E-849F-C62056278C32}" type="slidenum">
              <a:rPr lang="en-US" smtClean="0"/>
              <a:t>12</a:t>
            </a:fld>
            <a:endParaRPr lang="en-US"/>
          </a:p>
        </p:txBody>
      </p:sp>
    </p:spTree>
    <p:extLst>
      <p:ext uri="{BB962C8B-B14F-4D97-AF65-F5344CB8AC3E}">
        <p14:creationId xmlns:p14="http://schemas.microsoft.com/office/powerpoint/2010/main" val="366089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6C4B0A-2A75-49F9-A41C-ACEF68C7B125}"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199108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C4B0A-2A75-49F9-A41C-ACEF68C7B125}"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327522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C4B0A-2A75-49F9-A41C-ACEF68C7B125}"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172710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C4B0A-2A75-49F9-A41C-ACEF68C7B125}"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195272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C4B0A-2A75-49F9-A41C-ACEF68C7B125}"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399381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6C4B0A-2A75-49F9-A41C-ACEF68C7B125}"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170191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6C4B0A-2A75-49F9-A41C-ACEF68C7B125}" type="datetimeFigureOut">
              <a:rPr lang="en-US" smtClean="0"/>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31448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6C4B0A-2A75-49F9-A41C-ACEF68C7B125}" type="datetimeFigureOut">
              <a:rPr lang="en-US" smtClean="0"/>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145018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C4B0A-2A75-49F9-A41C-ACEF68C7B125}" type="datetimeFigureOut">
              <a:rPr lang="en-US" smtClean="0"/>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215776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C4B0A-2A75-49F9-A41C-ACEF68C7B125}"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36841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C4B0A-2A75-49F9-A41C-ACEF68C7B125}"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1E814-8D56-4523-B26A-6F2D2ACA4AEE}" type="slidenum">
              <a:rPr lang="en-US" smtClean="0"/>
              <a:t>‹#›</a:t>
            </a:fld>
            <a:endParaRPr lang="en-US"/>
          </a:p>
        </p:txBody>
      </p:sp>
    </p:spTree>
    <p:extLst>
      <p:ext uri="{BB962C8B-B14F-4D97-AF65-F5344CB8AC3E}">
        <p14:creationId xmlns:p14="http://schemas.microsoft.com/office/powerpoint/2010/main" val="785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C4B0A-2A75-49F9-A41C-ACEF68C7B125}" type="datetimeFigureOut">
              <a:rPr lang="en-US" smtClean="0"/>
              <a:t>3/9/2015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E814-8D56-4523-B26A-6F2D2ACA4AEE}" type="slidenum">
              <a:rPr lang="en-US" smtClean="0"/>
              <a:t>‹#›</a:t>
            </a:fld>
            <a:endParaRPr lang="en-US"/>
          </a:p>
        </p:txBody>
      </p:sp>
    </p:spTree>
    <p:extLst>
      <p:ext uri="{BB962C8B-B14F-4D97-AF65-F5344CB8AC3E}">
        <p14:creationId xmlns:p14="http://schemas.microsoft.com/office/powerpoint/2010/main" val="303903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TMKyUdEEM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7Yq-sfWSWL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Segoe Print" panose="02000600000000000000" pitchFamily="2" charset="0"/>
              </a:rPr>
              <a:t>Opener: </a:t>
            </a:r>
            <a:r>
              <a:rPr lang="en-US" dirty="0" smtClean="0">
                <a:latin typeface="Segoe Print" panose="02000600000000000000" pitchFamily="2" charset="0"/>
              </a:rPr>
              <a:t>3/10</a:t>
            </a:r>
            <a:r>
              <a:rPr lang="en-US" dirty="0" smtClean="0">
                <a:latin typeface="Segoe Print" panose="02000600000000000000" pitchFamily="2" charset="0"/>
              </a:rPr>
              <a:t> </a:t>
            </a:r>
            <a:r>
              <a:rPr lang="en-US" dirty="0" smtClean="0">
                <a:latin typeface="Segoe Print" panose="02000600000000000000" pitchFamily="2" charset="0"/>
              </a:rPr>
              <a:t>- #</a:t>
            </a:r>
            <a:r>
              <a:rPr lang="en-US" dirty="0" smtClean="0">
                <a:latin typeface="Segoe Print" panose="02000600000000000000" pitchFamily="2" charset="0"/>
              </a:rPr>
              <a:t>10 </a:t>
            </a:r>
            <a:endParaRPr lang="en-US" dirty="0">
              <a:latin typeface="Segoe Print" panose="02000600000000000000" pitchFamily="2" charset="0"/>
            </a:endParaRPr>
          </a:p>
        </p:txBody>
      </p:sp>
      <p:sp>
        <p:nvSpPr>
          <p:cNvPr id="5" name="Content Placeholder 4"/>
          <p:cNvSpPr>
            <a:spLocks noGrp="1"/>
          </p:cNvSpPr>
          <p:nvPr>
            <p:ph sz="half" idx="1"/>
          </p:nvPr>
        </p:nvSpPr>
        <p:spPr/>
        <p:txBody>
          <a:bodyPr/>
          <a:lstStyle/>
          <a:p>
            <a:r>
              <a:rPr lang="en-US" b="1" dirty="0" smtClean="0">
                <a:latin typeface="Segoe Print" panose="02000600000000000000" pitchFamily="2" charset="0"/>
              </a:rPr>
              <a:t>Analyze</a:t>
            </a:r>
            <a:r>
              <a:rPr lang="en-US" dirty="0" smtClean="0">
                <a:latin typeface="Segoe Print" panose="02000600000000000000" pitchFamily="2" charset="0"/>
              </a:rPr>
              <a:t> the political cartoon and explain what you think it means in 3-5 complete sentences.</a:t>
            </a:r>
            <a:endParaRPr lang="en-US" dirty="0">
              <a:latin typeface="Segoe Print" panose="02000600000000000000" pitchFamily="2" charset="0"/>
            </a:endParaRPr>
          </a:p>
        </p:txBody>
      </p:sp>
      <p:sp>
        <p:nvSpPr>
          <p:cNvPr id="6" name="Content Placeholder 5"/>
          <p:cNvSpPr>
            <a:spLocks noGrp="1"/>
          </p:cNvSpPr>
          <p:nvPr>
            <p:ph sz="half" idx="2"/>
          </p:nvPr>
        </p:nvSpPr>
        <p:spPr/>
        <p:txBody>
          <a:bodyPr/>
          <a:lstStyle/>
          <a:p>
            <a:pPr marL="0" indent="0">
              <a:buNone/>
            </a:pPr>
            <a:endParaRPr lang="en-US" dirty="0"/>
          </a:p>
        </p:txBody>
      </p:sp>
      <p:pic>
        <p:nvPicPr>
          <p:cNvPr id="13314" name="Picture 2" descr="third world countries cartoons, third world countries cartoon, third world countries picture, third world countries pictures, third world countries image, third world countries images, third world countries illustration, third world countries illustr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571" y="1371600"/>
            <a:ext cx="4114800" cy="529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390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Segoe Print" panose="02000600000000000000" pitchFamily="2" charset="0"/>
              </a:rPr>
              <a:t>Slums</a:t>
            </a:r>
            <a:endParaRPr lang="en-US" b="1" dirty="0">
              <a:latin typeface="Segoe Print" panose="02000600000000000000" pitchFamily="2" charset="0"/>
            </a:endParaRPr>
          </a:p>
        </p:txBody>
      </p:sp>
      <p:sp>
        <p:nvSpPr>
          <p:cNvPr id="3" name="Content Placeholder 2"/>
          <p:cNvSpPr>
            <a:spLocks noGrp="1"/>
          </p:cNvSpPr>
          <p:nvPr>
            <p:ph sz="half" idx="1"/>
          </p:nvPr>
        </p:nvSpPr>
        <p:spPr>
          <a:xfrm>
            <a:off x="457200" y="1600200"/>
            <a:ext cx="4038600" cy="4724400"/>
          </a:xfrm>
        </p:spPr>
        <p:txBody>
          <a:bodyPr>
            <a:normAutofit fontScale="70000" lnSpcReduction="20000"/>
          </a:bodyPr>
          <a:lstStyle/>
          <a:p>
            <a:pPr marL="514350" indent="-457200"/>
            <a:r>
              <a:rPr lang="en-US" sz="5100" dirty="0" smtClean="0">
                <a:latin typeface="Segoe Print" panose="02000600000000000000" pitchFamily="2" charset="0"/>
              </a:rPr>
              <a:t>65 million Indians live in slums</a:t>
            </a:r>
          </a:p>
          <a:p>
            <a:pPr marL="57150" indent="0">
              <a:buNone/>
            </a:pPr>
            <a:endParaRPr lang="en-US" dirty="0" smtClean="0">
              <a:latin typeface="Segoe Print" panose="02000600000000000000" pitchFamily="2" charset="0"/>
            </a:endParaRPr>
          </a:p>
          <a:p>
            <a:r>
              <a:rPr lang="en-US" sz="3400" dirty="0">
                <a:latin typeface="Segoe Print" panose="02000600000000000000" pitchFamily="2" charset="0"/>
              </a:rPr>
              <a:t>A </a:t>
            </a:r>
            <a:r>
              <a:rPr lang="en-US" sz="3400" b="1" dirty="0">
                <a:latin typeface="Segoe Print" panose="02000600000000000000" pitchFamily="2" charset="0"/>
              </a:rPr>
              <a:t>slum</a:t>
            </a:r>
            <a:r>
              <a:rPr lang="en-US" sz="3400" dirty="0" smtClean="0">
                <a:latin typeface="Segoe Print" panose="02000600000000000000" pitchFamily="2" charset="0"/>
              </a:rPr>
              <a:t>,, </a:t>
            </a:r>
            <a:r>
              <a:rPr lang="en-US" sz="3400" dirty="0">
                <a:latin typeface="Segoe Print" panose="02000600000000000000" pitchFamily="2" charset="0"/>
              </a:rPr>
              <a:t>has been defined as </a:t>
            </a:r>
            <a:r>
              <a:rPr lang="en-US" sz="3400" b="1" u="sng" dirty="0">
                <a:latin typeface="Segoe Print" panose="02000600000000000000" pitchFamily="2" charset="0"/>
              </a:rPr>
              <a:t>residential areas where dwellings are unfit for human habitation by reasons of </a:t>
            </a:r>
            <a:r>
              <a:rPr lang="en-US" sz="3400" b="1" u="sng" dirty="0" smtClean="0">
                <a:latin typeface="Segoe Print" panose="02000600000000000000" pitchFamily="2" charset="0"/>
              </a:rPr>
              <a:t>disrepair, overcrowding, and lack </a:t>
            </a:r>
            <a:r>
              <a:rPr lang="en-US" sz="3400" b="1" u="sng" dirty="0">
                <a:latin typeface="Segoe Print" panose="02000600000000000000" pitchFamily="2" charset="0"/>
              </a:rPr>
              <a:t>of ventilation, light or sanitation </a:t>
            </a:r>
            <a:r>
              <a:rPr lang="en-US" sz="3400" b="1" u="sng" dirty="0" smtClean="0">
                <a:latin typeface="Segoe Print" panose="02000600000000000000" pitchFamily="2" charset="0"/>
              </a:rPr>
              <a:t>facilities.</a:t>
            </a:r>
            <a:endParaRPr lang="en-US" sz="3400" b="1" u="sng" dirty="0">
              <a:latin typeface="Segoe Print" panose="02000600000000000000" pitchFamily="2" charset="0"/>
            </a:endParaRPr>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9220" name="Picture 4" descr="http://i.telegraph.co.uk/multimedia/archive/01252/shacks-highrise_1252583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57" y="914400"/>
            <a:ext cx="437007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bioak.org/fun1/Slumdog%20Millionaire%20A%20Real%20Look%20into%20Mumbai's%20Slums_files/insideslummumb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811" y="3733800"/>
            <a:ext cx="3493362" cy="298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8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Segoe Print" panose="02000600000000000000" pitchFamily="2" charset="0"/>
              </a:rPr>
              <a:t>Socrative</a:t>
            </a:r>
            <a:r>
              <a:rPr lang="en-US" b="1" dirty="0" smtClean="0">
                <a:latin typeface="Segoe Print" panose="02000600000000000000" pitchFamily="2" charset="0"/>
              </a:rPr>
              <a:t> – Space Race</a:t>
            </a:r>
            <a:endParaRPr lang="en-US" b="1" dirty="0">
              <a:latin typeface="Segoe Print" panose="02000600000000000000" pitchFamily="2" charset="0"/>
            </a:endParaRPr>
          </a:p>
        </p:txBody>
      </p:sp>
      <p:sp>
        <p:nvSpPr>
          <p:cNvPr id="3" name="Content Placeholder 2"/>
          <p:cNvSpPr>
            <a:spLocks noGrp="1"/>
          </p:cNvSpPr>
          <p:nvPr>
            <p:ph idx="1"/>
          </p:nvPr>
        </p:nvSpPr>
        <p:spPr/>
        <p:txBody>
          <a:bodyPr>
            <a:normAutofit lnSpcReduction="10000"/>
          </a:bodyPr>
          <a:lstStyle/>
          <a:p>
            <a:r>
              <a:rPr lang="en-US" dirty="0" smtClean="0">
                <a:latin typeface="Segoe Print" panose="02000600000000000000" pitchFamily="2" charset="0"/>
              </a:rPr>
              <a:t>Go to </a:t>
            </a:r>
            <a:r>
              <a:rPr lang="en-US" sz="4800" b="1" dirty="0">
                <a:solidFill>
                  <a:srgbClr val="FF0000"/>
                </a:solidFill>
                <a:latin typeface="Segoe Print" panose="02000600000000000000" pitchFamily="2" charset="0"/>
              </a:rPr>
              <a:t>b</a:t>
            </a:r>
            <a:r>
              <a:rPr lang="en-US" sz="4800" b="1" dirty="0" smtClean="0">
                <a:solidFill>
                  <a:srgbClr val="FF0000"/>
                </a:solidFill>
                <a:latin typeface="Segoe Print" panose="02000600000000000000" pitchFamily="2" charset="0"/>
              </a:rPr>
              <a:t>.socrative.com</a:t>
            </a:r>
            <a:endParaRPr lang="en-US" sz="800" b="1" dirty="0" smtClean="0">
              <a:solidFill>
                <a:srgbClr val="FF0000"/>
              </a:solidFill>
              <a:latin typeface="Segoe Print" panose="02000600000000000000" pitchFamily="2" charset="0"/>
            </a:endParaRPr>
          </a:p>
          <a:p>
            <a:r>
              <a:rPr lang="en-US" dirty="0" smtClean="0">
                <a:latin typeface="Segoe Print" panose="02000600000000000000" pitchFamily="2" charset="0"/>
              </a:rPr>
              <a:t>Teacher’s Room: </a:t>
            </a:r>
            <a:r>
              <a:rPr lang="en-US" sz="7200" b="1" dirty="0" smtClean="0"/>
              <a:t>0b2f0875</a:t>
            </a:r>
          </a:p>
          <a:p>
            <a:endParaRPr lang="en-US" sz="1800" b="1" dirty="0" smtClean="0">
              <a:latin typeface="Segoe Print" panose="02000600000000000000" pitchFamily="2" charset="0"/>
            </a:endParaRPr>
          </a:p>
          <a:p>
            <a:r>
              <a:rPr lang="en-US" b="1" dirty="0" smtClean="0">
                <a:latin typeface="Segoe Print" panose="02000600000000000000" pitchFamily="2" charset="0"/>
              </a:rPr>
              <a:t>Enter </a:t>
            </a:r>
            <a:r>
              <a:rPr lang="en-US" b="1" u="sng" dirty="0" smtClean="0">
                <a:latin typeface="Segoe Print" panose="02000600000000000000" pitchFamily="2" charset="0"/>
              </a:rPr>
              <a:t>BOTH</a:t>
            </a:r>
            <a:r>
              <a:rPr lang="en-US" b="1" dirty="0" smtClean="0">
                <a:latin typeface="Segoe Print" panose="02000600000000000000" pitchFamily="2" charset="0"/>
              </a:rPr>
              <a:t> of your names </a:t>
            </a:r>
          </a:p>
          <a:p>
            <a:pPr marL="0" indent="0">
              <a:buNone/>
            </a:pPr>
            <a:r>
              <a:rPr lang="en-US" b="1" dirty="0">
                <a:latin typeface="Segoe Print" panose="02000600000000000000" pitchFamily="2" charset="0"/>
              </a:rPr>
              <a:t>	</a:t>
            </a:r>
            <a:r>
              <a:rPr lang="en-US" dirty="0" smtClean="0">
                <a:latin typeface="Segoe Print" panose="02000600000000000000" pitchFamily="2" charset="0"/>
              </a:rPr>
              <a:t>Example: </a:t>
            </a:r>
            <a:r>
              <a:rPr lang="en-US" dirty="0" err="1" smtClean="0">
                <a:latin typeface="Segoe Print" panose="02000600000000000000" pitchFamily="2" charset="0"/>
              </a:rPr>
              <a:t>AshleyAndrew</a:t>
            </a:r>
            <a:endParaRPr lang="en-US" dirty="0" smtClean="0">
              <a:latin typeface="Segoe Print" panose="02000600000000000000" pitchFamily="2" charset="0"/>
            </a:endParaRPr>
          </a:p>
          <a:p>
            <a:endParaRPr lang="en-US" sz="2400" dirty="0" smtClean="0">
              <a:latin typeface="Segoe Print" panose="02000600000000000000" pitchFamily="2" charset="0"/>
            </a:endParaRPr>
          </a:p>
          <a:p>
            <a:r>
              <a:rPr lang="en-US" b="1" dirty="0" smtClean="0">
                <a:solidFill>
                  <a:srgbClr val="FF0000"/>
                </a:solidFill>
                <a:latin typeface="Segoe Print" panose="02000600000000000000" pitchFamily="2" charset="0"/>
              </a:rPr>
              <a:t>DO </a:t>
            </a:r>
            <a:r>
              <a:rPr lang="en-US" b="1" u="sng" dirty="0" smtClean="0">
                <a:solidFill>
                  <a:srgbClr val="FF0000"/>
                </a:solidFill>
                <a:latin typeface="Segoe Print" panose="02000600000000000000" pitchFamily="2" charset="0"/>
              </a:rPr>
              <a:t>NOT</a:t>
            </a:r>
            <a:r>
              <a:rPr lang="en-US" b="1" dirty="0" smtClean="0">
                <a:solidFill>
                  <a:srgbClr val="FF0000"/>
                </a:solidFill>
                <a:latin typeface="Segoe Print" panose="02000600000000000000" pitchFamily="2" charset="0"/>
              </a:rPr>
              <a:t> START UNTIL I SAY GO!!!</a:t>
            </a:r>
            <a:endParaRPr lang="en-US" b="1" dirty="0">
              <a:solidFill>
                <a:srgbClr val="FF0000"/>
              </a:solidFill>
              <a:latin typeface="Segoe Print" panose="02000600000000000000" pitchFamily="2" charset="0"/>
            </a:endParaRPr>
          </a:p>
          <a:p>
            <a:endParaRPr lang="en-US" dirty="0"/>
          </a:p>
        </p:txBody>
      </p:sp>
    </p:spTree>
    <p:extLst>
      <p:ext uri="{BB962C8B-B14F-4D97-AF65-F5344CB8AC3E}">
        <p14:creationId xmlns:p14="http://schemas.microsoft.com/office/powerpoint/2010/main" val="409460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dirty="0" smtClean="0">
                <a:latin typeface="Segoe Print" panose="02000600000000000000" pitchFamily="2" charset="0"/>
              </a:rPr>
              <a:t>Current Issues</a:t>
            </a:r>
            <a:endParaRPr lang="en-US" altLang="en-US" b="1" dirty="0" smtClean="0">
              <a:latin typeface="Segoe Print" panose="02000600000000000000" pitchFamily="2" charset="0"/>
            </a:endParaRPr>
          </a:p>
        </p:txBody>
      </p:sp>
      <p:sp>
        <p:nvSpPr>
          <p:cNvPr id="3" name="Content Placeholder 2"/>
          <p:cNvSpPr>
            <a:spLocks noGrp="1"/>
          </p:cNvSpPr>
          <p:nvPr>
            <p:ph idx="1"/>
          </p:nvPr>
        </p:nvSpPr>
        <p:spPr/>
        <p:txBody>
          <a:bodyPr/>
          <a:lstStyle/>
          <a:p>
            <a:pPr marL="0" indent="0">
              <a:buFont typeface="Arial" charset="0"/>
              <a:buNone/>
              <a:defRPr/>
            </a:pPr>
            <a:r>
              <a:rPr lang="en-US" sz="2800" b="1" u="sng" dirty="0" smtClean="0">
                <a:latin typeface="Segoe Print" panose="02000600000000000000" pitchFamily="2" charset="0"/>
              </a:rPr>
              <a:t>Vice</a:t>
            </a:r>
            <a:r>
              <a:rPr lang="en-US" sz="2800" b="1" dirty="0" smtClean="0">
                <a:latin typeface="Segoe Print" panose="02000600000000000000" pitchFamily="2" charset="0"/>
              </a:rPr>
              <a:t> </a:t>
            </a:r>
            <a:endParaRPr lang="en-US" sz="2800" b="1" dirty="0">
              <a:latin typeface="Segoe Print" panose="02000600000000000000" pitchFamily="2" charset="0"/>
            </a:endParaRPr>
          </a:p>
          <a:p>
            <a:pPr marL="0" indent="0">
              <a:buFont typeface="Arial" charset="0"/>
              <a:buNone/>
              <a:defRPr/>
            </a:pPr>
            <a:endParaRPr lang="en-US" sz="2800" b="1" dirty="0" smtClean="0">
              <a:latin typeface="Segoe Print" panose="02000600000000000000" pitchFamily="2" charset="0"/>
            </a:endParaRPr>
          </a:p>
          <a:p>
            <a:pPr marL="0" indent="0">
              <a:buFont typeface="Arial" charset="0"/>
              <a:buNone/>
              <a:defRPr/>
            </a:pPr>
            <a:r>
              <a:rPr lang="en-US" sz="2800" b="1" dirty="0" smtClean="0">
                <a:latin typeface="Segoe Print" panose="02000600000000000000" pitchFamily="2" charset="0"/>
              </a:rPr>
              <a:t>Mumbai </a:t>
            </a:r>
            <a:r>
              <a:rPr lang="en-US" sz="2800" b="1" dirty="0" err="1" smtClean="0">
                <a:latin typeface="Segoe Print" panose="02000600000000000000" pitchFamily="2" charset="0"/>
              </a:rPr>
              <a:t>Slumscrapper</a:t>
            </a:r>
            <a:r>
              <a:rPr lang="en-US" sz="2800" b="1" dirty="0" smtClean="0">
                <a:latin typeface="Segoe Print" panose="02000600000000000000" pitchFamily="2" charset="0"/>
              </a:rPr>
              <a:t> (min 17</a:t>
            </a:r>
            <a:r>
              <a:rPr lang="en-US" sz="2800" b="1" dirty="0" smtClean="0">
                <a:latin typeface="Segoe Print" panose="02000600000000000000" pitchFamily="2" charset="0"/>
              </a:rPr>
              <a:t>)</a:t>
            </a:r>
            <a:endParaRPr lang="en-US" sz="1600" b="1" dirty="0" smtClean="0">
              <a:latin typeface="Segoe Print" panose="02000600000000000000" pitchFamily="2" charset="0"/>
            </a:endParaRPr>
          </a:p>
          <a:p>
            <a:pPr>
              <a:defRPr/>
            </a:pPr>
            <a:r>
              <a:rPr lang="en-US" sz="2000" dirty="0" smtClean="0">
                <a:latin typeface="Segoe Print" panose="02000600000000000000" pitchFamily="2" charset="0"/>
                <a:hlinkClick r:id="rId3"/>
              </a:rPr>
              <a:t>https://www.youtube.com/watch?v=8TMKyUdEEMo</a:t>
            </a:r>
            <a:r>
              <a:rPr lang="en-US" sz="2000" dirty="0" smtClean="0">
                <a:latin typeface="Segoe Print" panose="02000600000000000000" pitchFamily="2" charset="0"/>
              </a:rPr>
              <a:t> </a:t>
            </a:r>
            <a:endParaRPr lang="en-US" sz="2000" dirty="0" smtClean="0">
              <a:latin typeface="Segoe Print" panose="02000600000000000000" pitchFamily="2" charset="0"/>
            </a:endParaRPr>
          </a:p>
          <a:p>
            <a:pPr marL="0" indent="0">
              <a:buNone/>
              <a:defRPr/>
            </a:pPr>
            <a:endParaRPr lang="en-US" sz="2000" dirty="0" smtClean="0">
              <a:latin typeface="Segoe Print" panose="02000600000000000000" pitchFamily="2" charset="0"/>
            </a:endParaRPr>
          </a:p>
          <a:p>
            <a:pPr marL="0" indent="0">
              <a:buNone/>
              <a:defRPr/>
            </a:pPr>
            <a:r>
              <a:rPr lang="en-US" sz="2800" b="1" dirty="0" smtClean="0">
                <a:latin typeface="Segoe Print" panose="02000600000000000000" pitchFamily="2" charset="0"/>
              </a:rPr>
              <a:t>Bonded Labor in Pakistan (min 16)</a:t>
            </a:r>
            <a:endParaRPr lang="en-US" sz="2800" b="1" dirty="0">
              <a:latin typeface="Segoe Print" panose="02000600000000000000" pitchFamily="2" charset="0"/>
            </a:endParaRPr>
          </a:p>
          <a:p>
            <a:pPr>
              <a:defRPr/>
            </a:pPr>
            <a:r>
              <a:rPr lang="en-US" sz="2000" dirty="0">
                <a:latin typeface="Segoe Print" panose="02000600000000000000" pitchFamily="2" charset="0"/>
                <a:hlinkClick r:id="rId4"/>
              </a:rPr>
              <a:t>https://</a:t>
            </a:r>
            <a:r>
              <a:rPr lang="en-US" sz="2000" dirty="0" smtClean="0">
                <a:latin typeface="Segoe Print" panose="02000600000000000000" pitchFamily="2" charset="0"/>
                <a:hlinkClick r:id="rId4"/>
              </a:rPr>
              <a:t>www.youtube.com/watch?v=7Yq-sfWSWLg</a:t>
            </a:r>
            <a:r>
              <a:rPr lang="en-US" sz="2000" dirty="0" smtClean="0">
                <a:latin typeface="Segoe Print" panose="02000600000000000000" pitchFamily="2" charset="0"/>
              </a:rPr>
              <a:t> </a:t>
            </a:r>
            <a:endParaRPr lang="en-US" sz="2000" dirty="0">
              <a:latin typeface="Segoe Print" panose="02000600000000000000" pitchFamily="2" charset="0"/>
            </a:endParaRPr>
          </a:p>
        </p:txBody>
      </p:sp>
    </p:spTree>
    <p:extLst>
      <p:ext uri="{BB962C8B-B14F-4D97-AF65-F5344CB8AC3E}">
        <p14:creationId xmlns:p14="http://schemas.microsoft.com/office/powerpoint/2010/main" val="302371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b="1" dirty="0" smtClean="0">
                <a:latin typeface="Segoe Print" pitchFamily="2" charset="0"/>
              </a:rPr>
              <a:t>South Asia’s Economy</a:t>
            </a:r>
          </a:p>
        </p:txBody>
      </p:sp>
      <p:sp>
        <p:nvSpPr>
          <p:cNvPr id="25603" name="Content Placeholder 2"/>
          <p:cNvSpPr>
            <a:spLocks noGrp="1"/>
          </p:cNvSpPr>
          <p:nvPr>
            <p:ph idx="1"/>
          </p:nvPr>
        </p:nvSpPr>
        <p:spPr>
          <a:xfrm>
            <a:off x="457200" y="1676400"/>
            <a:ext cx="8229600" cy="4678363"/>
          </a:xfrm>
        </p:spPr>
        <p:txBody>
          <a:bodyPr>
            <a:normAutofit/>
          </a:bodyPr>
          <a:lstStyle/>
          <a:p>
            <a:r>
              <a:rPr lang="en-US" b="1" dirty="0">
                <a:latin typeface="Segoe Print" panose="02000600000000000000" pitchFamily="2" charset="0"/>
              </a:rPr>
              <a:t>South Asia is the poorest region in the world </a:t>
            </a:r>
            <a:r>
              <a:rPr lang="en-US" b="1" dirty="0" smtClean="0">
                <a:latin typeface="Segoe Print" panose="02000600000000000000" pitchFamily="2" charset="0"/>
              </a:rPr>
              <a:t>after Sub-Saharan Africa.</a:t>
            </a:r>
            <a:endParaRPr lang="en-US" altLang="en-US" b="1" dirty="0">
              <a:latin typeface="Segoe Print" pitchFamily="2" charset="0"/>
            </a:endParaRPr>
          </a:p>
          <a:p>
            <a:pPr eaLnBrk="1" hangingPunct="1"/>
            <a:endParaRPr lang="en-US" altLang="en-US" sz="2400" dirty="0" smtClean="0">
              <a:latin typeface="Segoe Print" pitchFamily="2" charset="0"/>
            </a:endParaRPr>
          </a:p>
          <a:p>
            <a:r>
              <a:rPr lang="en-US" altLang="en-US" sz="2400" dirty="0" smtClean="0">
                <a:latin typeface="Segoe Print" pitchFamily="2" charset="0"/>
              </a:rPr>
              <a:t>Many South Asians are </a:t>
            </a:r>
          </a:p>
          <a:p>
            <a:pPr marL="0" indent="0">
              <a:buNone/>
            </a:pPr>
            <a:r>
              <a:rPr lang="en-US" altLang="en-US" sz="2400" dirty="0">
                <a:latin typeface="Segoe Print" pitchFamily="2" charset="0"/>
              </a:rPr>
              <a:t> </a:t>
            </a:r>
            <a:r>
              <a:rPr lang="en-US" altLang="en-US" sz="2400" dirty="0" smtClean="0">
                <a:latin typeface="Segoe Print" pitchFamily="2" charset="0"/>
              </a:rPr>
              <a:t>  migrating to </a:t>
            </a:r>
            <a:r>
              <a:rPr lang="en-US" altLang="en-US" sz="2400" u="sng" dirty="0" smtClean="0">
                <a:latin typeface="Segoe Print" pitchFamily="2" charset="0"/>
              </a:rPr>
              <a:t>urban areas</a:t>
            </a:r>
            <a:r>
              <a:rPr lang="en-US" altLang="en-US" sz="2400" dirty="0" smtClean="0">
                <a:latin typeface="Segoe Print" pitchFamily="2" charset="0"/>
              </a:rPr>
              <a:t>, </a:t>
            </a:r>
          </a:p>
          <a:p>
            <a:pPr marL="0" indent="0">
              <a:buNone/>
            </a:pPr>
            <a:r>
              <a:rPr lang="en-US" altLang="en-US" sz="2400" dirty="0">
                <a:latin typeface="Segoe Print" pitchFamily="2" charset="0"/>
              </a:rPr>
              <a:t> </a:t>
            </a:r>
            <a:r>
              <a:rPr lang="en-US" altLang="en-US" sz="2400" dirty="0" smtClean="0">
                <a:latin typeface="Segoe Print" pitchFamily="2" charset="0"/>
              </a:rPr>
              <a:t>  primarily in search of</a:t>
            </a:r>
          </a:p>
          <a:p>
            <a:pPr marL="0" indent="0">
              <a:buNone/>
            </a:pPr>
            <a:r>
              <a:rPr lang="en-US" altLang="en-US" sz="2400" dirty="0">
                <a:latin typeface="Segoe Print" pitchFamily="2" charset="0"/>
              </a:rPr>
              <a:t>  </a:t>
            </a:r>
            <a:r>
              <a:rPr lang="en-US" altLang="en-US" sz="2400" dirty="0" smtClean="0">
                <a:latin typeface="Segoe Print" pitchFamily="2" charset="0"/>
              </a:rPr>
              <a:t> better jobs and higher</a:t>
            </a:r>
          </a:p>
          <a:p>
            <a:pPr marL="0" indent="0">
              <a:buNone/>
            </a:pPr>
            <a:r>
              <a:rPr lang="en-US" altLang="en-US" sz="2400" dirty="0">
                <a:latin typeface="Segoe Print" pitchFamily="2" charset="0"/>
              </a:rPr>
              <a:t> </a:t>
            </a:r>
            <a:r>
              <a:rPr lang="en-US" altLang="en-US" sz="2400" dirty="0" smtClean="0">
                <a:latin typeface="Segoe Print" pitchFamily="2" charset="0"/>
              </a:rPr>
              <a:t>  wages.</a:t>
            </a:r>
          </a:p>
          <a:p>
            <a:pPr marL="0" indent="0" eaLnBrk="1" hangingPunct="1">
              <a:buNone/>
            </a:pPr>
            <a:r>
              <a:rPr lang="en-US" altLang="en-US" sz="2000" dirty="0" smtClean="0"/>
              <a:t/>
            </a:r>
            <a:br>
              <a:rPr lang="en-US" altLang="en-US" sz="2000" dirty="0" smtClean="0"/>
            </a:br>
            <a:r>
              <a:rPr lang="en-US" altLang="en-US" sz="2000" dirty="0" smtClean="0"/>
              <a:t/>
            </a:r>
            <a:br>
              <a:rPr lang="en-US" altLang="en-US" sz="2000" dirty="0" smtClean="0"/>
            </a:br>
            <a:endParaRPr lang="en-US" altLang="en-US" sz="2000" dirty="0" smtClean="0">
              <a:latin typeface="Segoe Print" pitchFamily="2" charset="0"/>
            </a:endParaRPr>
          </a:p>
        </p:txBody>
      </p:sp>
      <p:pic>
        <p:nvPicPr>
          <p:cNvPr id="4" name="Picture 4" descr="http://3.bp.blogspot.com/-5IWooi4lAFQ/T3J4ircRTNI/AAAAAAAAABE/Zq1DFEcuexg/s1600/urbanind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76600"/>
            <a:ext cx="4038600" cy="303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02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anose="02000600000000000000" pitchFamily="2" charset="0"/>
              </a:rPr>
              <a:t>Nepal</a:t>
            </a:r>
            <a:endParaRPr lang="en-US" b="1" dirty="0">
              <a:latin typeface="Segoe Print" panose="02000600000000000000" pitchFamily="2" charset="0"/>
            </a:endParaRPr>
          </a:p>
        </p:txBody>
      </p:sp>
      <p:sp>
        <p:nvSpPr>
          <p:cNvPr id="3" name="Content Placeholder 2"/>
          <p:cNvSpPr>
            <a:spLocks noGrp="1"/>
          </p:cNvSpPr>
          <p:nvPr>
            <p:ph idx="1"/>
          </p:nvPr>
        </p:nvSpPr>
        <p:spPr/>
        <p:txBody>
          <a:bodyPr>
            <a:normAutofit/>
          </a:bodyPr>
          <a:lstStyle/>
          <a:p>
            <a:pPr marL="0" indent="0" algn="ctr">
              <a:buNone/>
            </a:pPr>
            <a:r>
              <a:rPr lang="en-US" sz="2800" b="1" dirty="0">
                <a:latin typeface="Segoe Print" panose="02000600000000000000" pitchFamily="2" charset="0"/>
              </a:rPr>
              <a:t>Nepal is among the poorest and least developed countries in the world, with about one-quarter of its population living below the poverty line.</a:t>
            </a:r>
          </a:p>
        </p:txBody>
      </p:sp>
      <p:pic>
        <p:nvPicPr>
          <p:cNvPr id="11266" name="Picture 2" descr="http://www.johntyman.com/nepal/n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1564" y="3516017"/>
            <a:ext cx="4141436" cy="276095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celsias.co.nz/media/uploads/admin/nepal_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4088164" cy="27717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news.bbcimg.co.uk/media/images/59575000/gif/_59575715_nep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841" y="228599"/>
            <a:ext cx="2348882" cy="132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7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anose="02000600000000000000" pitchFamily="2" charset="0"/>
              </a:rPr>
              <a:t>Outsourcing</a:t>
            </a:r>
            <a:endParaRPr lang="en-US" b="1" dirty="0">
              <a:latin typeface="Segoe Print" panose="02000600000000000000" pitchFamily="2" charset="0"/>
            </a:endParaRPr>
          </a:p>
        </p:txBody>
      </p:sp>
      <p:sp>
        <p:nvSpPr>
          <p:cNvPr id="3" name="Content Placeholder 2"/>
          <p:cNvSpPr>
            <a:spLocks noGrp="1"/>
          </p:cNvSpPr>
          <p:nvPr>
            <p:ph idx="1"/>
          </p:nvPr>
        </p:nvSpPr>
        <p:spPr>
          <a:xfrm>
            <a:off x="431800" y="1447800"/>
            <a:ext cx="8229600" cy="4525963"/>
          </a:xfrm>
        </p:spPr>
        <p:txBody>
          <a:bodyPr/>
          <a:lstStyle/>
          <a:p>
            <a:r>
              <a:rPr lang="en-US" altLang="en-US" sz="2400" b="1" u="sng" dirty="0" smtClean="0">
                <a:latin typeface="Segoe Print" pitchFamily="2" charset="0"/>
              </a:rPr>
              <a:t>Outsourcing</a:t>
            </a:r>
            <a:r>
              <a:rPr lang="en-US" altLang="en-US" sz="2400" dirty="0" smtClean="0">
                <a:latin typeface="Segoe Print" pitchFamily="2" charset="0"/>
              </a:rPr>
              <a:t>: The term used when a company moves part or all of it’s business/operations to another country; usually done to reduce cost.</a:t>
            </a:r>
          </a:p>
          <a:p>
            <a:endParaRPr lang="en-US" altLang="en-US" sz="1200" dirty="0" smtClean="0">
              <a:latin typeface="Segoe Print" pitchFamily="2" charset="0"/>
            </a:endParaRPr>
          </a:p>
          <a:p>
            <a:endParaRPr lang="en-US" altLang="en-US" sz="1200" dirty="0" smtClean="0">
              <a:latin typeface="Segoe Print" pitchFamily="2" charset="0"/>
            </a:endParaRPr>
          </a:p>
          <a:p>
            <a:pPr lvl="1">
              <a:buFont typeface="Courier New" pitchFamily="49" charset="0"/>
              <a:buChar char="o"/>
            </a:pPr>
            <a:r>
              <a:rPr lang="en-US" altLang="en-US" sz="2000" dirty="0" smtClean="0">
                <a:latin typeface="Segoe Print" pitchFamily="2" charset="0"/>
              </a:rPr>
              <a:t>Many American </a:t>
            </a:r>
          </a:p>
          <a:p>
            <a:pPr marL="457200" lvl="1" indent="0">
              <a:buNone/>
            </a:pPr>
            <a:r>
              <a:rPr lang="en-US" altLang="en-US" sz="2000" dirty="0">
                <a:latin typeface="Segoe Print" pitchFamily="2" charset="0"/>
              </a:rPr>
              <a:t> </a:t>
            </a:r>
            <a:r>
              <a:rPr lang="en-US" altLang="en-US" sz="2000" dirty="0" smtClean="0">
                <a:latin typeface="Segoe Print" pitchFamily="2" charset="0"/>
              </a:rPr>
              <a:t>  companies are </a:t>
            </a:r>
          </a:p>
          <a:p>
            <a:pPr marL="457200" lvl="1" indent="0">
              <a:buNone/>
            </a:pPr>
            <a:r>
              <a:rPr lang="en-US" altLang="en-US" sz="2000" dirty="0">
                <a:latin typeface="Segoe Print" pitchFamily="2" charset="0"/>
              </a:rPr>
              <a:t> </a:t>
            </a:r>
            <a:r>
              <a:rPr lang="en-US" altLang="en-US" sz="2000" dirty="0" smtClean="0">
                <a:latin typeface="Segoe Print" pitchFamily="2" charset="0"/>
              </a:rPr>
              <a:t>  sending jobs to </a:t>
            </a:r>
          </a:p>
          <a:p>
            <a:pPr marL="457200" lvl="1" indent="0">
              <a:buNone/>
            </a:pPr>
            <a:r>
              <a:rPr lang="en-US" altLang="en-US" sz="2000" dirty="0">
                <a:latin typeface="Segoe Print" pitchFamily="2" charset="0"/>
              </a:rPr>
              <a:t> </a:t>
            </a:r>
            <a:r>
              <a:rPr lang="en-US" altLang="en-US" sz="2000" dirty="0" smtClean="0">
                <a:latin typeface="Segoe Print" pitchFamily="2" charset="0"/>
              </a:rPr>
              <a:t>  India.</a:t>
            </a:r>
          </a:p>
          <a:p>
            <a:pPr marL="457200" lvl="1" indent="0">
              <a:buNone/>
            </a:pPr>
            <a:endParaRPr lang="en-US" altLang="en-US" sz="2000" dirty="0" smtClean="0">
              <a:latin typeface="Segoe Print" pitchFamily="2" charset="0"/>
            </a:endParaRPr>
          </a:p>
          <a:p>
            <a:pPr lvl="1">
              <a:buFont typeface="Courier New" panose="02070309020205020404" pitchFamily="49" charset="0"/>
              <a:buChar char="o"/>
            </a:pPr>
            <a:r>
              <a:rPr lang="en-US" altLang="en-US" sz="2000" dirty="0" smtClean="0">
                <a:latin typeface="Segoe Print" pitchFamily="2" charset="0"/>
              </a:rPr>
              <a:t>Results??</a:t>
            </a:r>
          </a:p>
          <a:p>
            <a:pPr marL="457200" lvl="1" indent="0">
              <a:buNone/>
            </a:pPr>
            <a:endParaRPr lang="en-US" sz="2000" dirty="0">
              <a:latin typeface="Segoe Print" pitchFamily="2" charset="0"/>
            </a:endParaRPr>
          </a:p>
          <a:p>
            <a:pPr marL="457200" lvl="1" indent="0">
              <a:buNone/>
            </a:pPr>
            <a:endParaRPr lang="en-US" dirty="0"/>
          </a:p>
        </p:txBody>
      </p:sp>
      <p:pic>
        <p:nvPicPr>
          <p:cNvPr id="14338" name="Picture 2" descr="http://www.pacificaffairs.ubc.ca/files/2011/10/IMG_02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688770"/>
            <a:ext cx="5152572" cy="386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32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273" t="25830" r="33856" b="16005"/>
          <a:stretch/>
        </p:blipFill>
        <p:spPr bwMode="auto">
          <a:xfrm>
            <a:off x="152400" y="228600"/>
            <a:ext cx="8850404"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76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globalwaterforum.org/wp-content/uploads/2013/08/Fig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2966811"/>
            <a:ext cx="5379025" cy="3565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1" dirty="0" smtClean="0">
                <a:latin typeface="Segoe Print" panose="02000600000000000000" pitchFamily="2" charset="0"/>
              </a:rPr>
              <a:t>Overpopulation</a:t>
            </a:r>
            <a:endParaRPr lang="en-US" b="1" dirty="0">
              <a:latin typeface="Segoe Print" panose="02000600000000000000" pitchFamily="2" charset="0"/>
            </a:endParaRPr>
          </a:p>
        </p:txBody>
      </p:sp>
      <p:sp>
        <p:nvSpPr>
          <p:cNvPr id="3" name="Content Placeholder 2"/>
          <p:cNvSpPr>
            <a:spLocks noGrp="1"/>
          </p:cNvSpPr>
          <p:nvPr>
            <p:ph sz="half" idx="1"/>
          </p:nvPr>
        </p:nvSpPr>
        <p:spPr/>
        <p:txBody>
          <a:bodyPr>
            <a:normAutofit/>
          </a:bodyPr>
          <a:lstStyle/>
          <a:p>
            <a:r>
              <a:rPr lang="en-US" dirty="0" smtClean="0">
                <a:latin typeface="Segoe Print" panose="02000600000000000000" pitchFamily="2" charset="0"/>
              </a:rPr>
              <a:t>Of the 10 most populated countries in the world, 3 are located in South Asia:</a:t>
            </a:r>
          </a:p>
          <a:p>
            <a:pPr marL="0" indent="0">
              <a:buNone/>
            </a:pPr>
            <a:r>
              <a:rPr lang="en-US" dirty="0">
                <a:latin typeface="Segoe Print" panose="02000600000000000000" pitchFamily="2" charset="0"/>
              </a:rPr>
              <a:t>	</a:t>
            </a:r>
            <a:r>
              <a:rPr lang="en-US" b="1" dirty="0" smtClean="0">
                <a:latin typeface="Segoe Print" panose="02000600000000000000" pitchFamily="2" charset="0"/>
              </a:rPr>
              <a:t>India (2)</a:t>
            </a:r>
          </a:p>
          <a:p>
            <a:pPr marL="0" indent="0">
              <a:buNone/>
            </a:pPr>
            <a:r>
              <a:rPr lang="en-US" b="1" dirty="0">
                <a:latin typeface="Segoe Print" panose="02000600000000000000" pitchFamily="2" charset="0"/>
              </a:rPr>
              <a:t>	</a:t>
            </a:r>
            <a:r>
              <a:rPr lang="en-US" b="1" dirty="0" smtClean="0">
                <a:latin typeface="Segoe Print" panose="02000600000000000000" pitchFamily="2" charset="0"/>
              </a:rPr>
              <a:t>Pakistan (6)</a:t>
            </a:r>
          </a:p>
          <a:p>
            <a:pPr marL="0" indent="0">
              <a:buNone/>
            </a:pPr>
            <a:r>
              <a:rPr lang="en-US" b="1" dirty="0">
                <a:latin typeface="Segoe Print" panose="02000600000000000000" pitchFamily="2" charset="0"/>
              </a:rPr>
              <a:t>	</a:t>
            </a:r>
            <a:r>
              <a:rPr lang="en-US" b="1" dirty="0" smtClean="0">
                <a:latin typeface="Segoe Print" panose="02000600000000000000" pitchFamily="2" charset="0"/>
              </a:rPr>
              <a:t>Bangladesh (8)</a:t>
            </a:r>
            <a:endParaRPr lang="en-US" b="1" dirty="0">
              <a:latin typeface="Segoe Print" panose="02000600000000000000" pitchFamily="2" charset="0"/>
            </a:endParaRPr>
          </a:p>
        </p:txBody>
      </p:sp>
      <p:sp>
        <p:nvSpPr>
          <p:cNvPr id="4" name="Content Placeholder 3"/>
          <p:cNvSpPr>
            <a:spLocks noGrp="1"/>
          </p:cNvSpPr>
          <p:nvPr>
            <p:ph sz="half" idx="2"/>
          </p:nvPr>
        </p:nvSpPr>
        <p:spPr/>
        <p:txBody>
          <a:bodyPr>
            <a:normAutofit/>
          </a:bodyPr>
          <a:lstStyle/>
          <a:p>
            <a:endParaRPr lang="en-US" dirty="0"/>
          </a:p>
        </p:txBody>
      </p:sp>
      <p:pic>
        <p:nvPicPr>
          <p:cNvPr id="10242" name="Picture 2" descr="http://www.thesoutheastasiaweekly.com/wp-content/uploads/2014/05/120307-SAHANA-URBAN2_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1752600"/>
            <a:ext cx="319801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40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pPr eaLnBrk="1" hangingPunct="1"/>
            <a:r>
              <a:rPr lang="en-US" altLang="en-US" b="1" dirty="0" smtClean="0">
                <a:latin typeface="Segoe Print" pitchFamily="2" charset="0"/>
              </a:rPr>
              <a:t>India</a:t>
            </a:r>
          </a:p>
        </p:txBody>
      </p:sp>
      <p:sp>
        <p:nvSpPr>
          <p:cNvPr id="5" name="Content Placeholder 4"/>
          <p:cNvSpPr>
            <a:spLocks noGrp="1"/>
          </p:cNvSpPr>
          <p:nvPr>
            <p:ph idx="1"/>
          </p:nvPr>
        </p:nvSpPr>
        <p:spPr>
          <a:xfrm>
            <a:off x="304800" y="1219200"/>
            <a:ext cx="8534400" cy="4525963"/>
          </a:xfrm>
        </p:spPr>
        <p:txBody>
          <a:bodyPr rtlCol="0">
            <a:normAutofit/>
          </a:bodyPr>
          <a:lstStyle/>
          <a:p>
            <a:r>
              <a:rPr lang="en-US" sz="2800" dirty="0" smtClean="0">
                <a:latin typeface="Segoe Print" panose="02000600000000000000" pitchFamily="2" charset="0"/>
              </a:rPr>
              <a:t>India’s population is growing so rapidly it will soon surpass China as the most populous country in the world.</a:t>
            </a:r>
          </a:p>
          <a:p>
            <a:pPr lvl="1" eaLnBrk="1" fontAlgn="auto" hangingPunct="1">
              <a:lnSpc>
                <a:spcPct val="90000"/>
              </a:lnSpc>
              <a:spcAft>
                <a:spcPts val="0"/>
              </a:spcAft>
              <a:buFont typeface="Arial" pitchFamily="34" charset="0"/>
              <a:buNone/>
              <a:defRPr/>
            </a:pPr>
            <a:endParaRPr lang="en-US" sz="1800" dirty="0" smtClean="0">
              <a:latin typeface="Segoe Print" pitchFamily="2" charset="0"/>
            </a:endParaRPr>
          </a:p>
          <a:p>
            <a:pPr eaLnBrk="1" fontAlgn="auto" hangingPunct="1">
              <a:lnSpc>
                <a:spcPct val="90000"/>
              </a:lnSpc>
              <a:spcAft>
                <a:spcPts val="0"/>
              </a:spcAft>
              <a:buFont typeface="Arial" pitchFamily="34" charset="0"/>
              <a:buChar char="•"/>
              <a:defRPr/>
            </a:pPr>
            <a:r>
              <a:rPr lang="en-US" sz="2800" dirty="0" smtClean="0">
                <a:latin typeface="Segoe Print" pitchFamily="2" charset="0"/>
              </a:rPr>
              <a:t>India’s population</a:t>
            </a:r>
          </a:p>
          <a:p>
            <a:pPr marL="0" indent="0" eaLnBrk="1" fontAlgn="auto" hangingPunct="1">
              <a:lnSpc>
                <a:spcPct val="90000"/>
              </a:lnSpc>
              <a:spcAft>
                <a:spcPts val="0"/>
              </a:spcAft>
              <a:buNone/>
              <a:defRPr/>
            </a:pPr>
            <a:r>
              <a:rPr lang="en-US" sz="2800" dirty="0">
                <a:latin typeface="Segoe Print" pitchFamily="2" charset="0"/>
              </a:rPr>
              <a:t> </a:t>
            </a:r>
            <a:r>
              <a:rPr lang="en-US" sz="2800" dirty="0" smtClean="0">
                <a:latin typeface="Segoe Print" pitchFamily="2" charset="0"/>
              </a:rPr>
              <a:t>  today – </a:t>
            </a:r>
          </a:p>
          <a:p>
            <a:pPr marL="0" indent="0" eaLnBrk="1" fontAlgn="auto" hangingPunct="1">
              <a:lnSpc>
                <a:spcPct val="90000"/>
              </a:lnSpc>
              <a:spcAft>
                <a:spcPts val="0"/>
              </a:spcAft>
              <a:buNone/>
              <a:defRPr/>
            </a:pPr>
            <a:r>
              <a:rPr lang="en-US" sz="2800" dirty="0">
                <a:latin typeface="Segoe Print" pitchFamily="2" charset="0"/>
              </a:rPr>
              <a:t> </a:t>
            </a:r>
            <a:r>
              <a:rPr lang="en-US" sz="2800" dirty="0" smtClean="0">
                <a:latin typeface="Segoe Print" pitchFamily="2" charset="0"/>
              </a:rPr>
              <a:t>    </a:t>
            </a:r>
            <a:r>
              <a:rPr lang="en-US" sz="2800" b="1" dirty="0" smtClean="0">
                <a:solidFill>
                  <a:srgbClr val="FF0000"/>
                </a:solidFill>
                <a:latin typeface="Segoe Print" pitchFamily="2" charset="0"/>
              </a:rPr>
              <a:t>1.2 billion </a:t>
            </a:r>
          </a:p>
          <a:p>
            <a:pPr marL="0" indent="0" eaLnBrk="1" fontAlgn="auto" hangingPunct="1">
              <a:lnSpc>
                <a:spcPct val="90000"/>
              </a:lnSpc>
              <a:spcAft>
                <a:spcPts val="0"/>
              </a:spcAft>
              <a:buNone/>
              <a:defRPr/>
            </a:pPr>
            <a:r>
              <a:rPr lang="en-US" sz="2800" b="1" dirty="0">
                <a:solidFill>
                  <a:srgbClr val="FF0000"/>
                </a:solidFill>
                <a:latin typeface="Segoe Print" pitchFamily="2" charset="0"/>
              </a:rPr>
              <a:t> </a:t>
            </a:r>
            <a:r>
              <a:rPr lang="en-US" sz="2800" b="1" dirty="0" smtClean="0">
                <a:solidFill>
                  <a:srgbClr val="FF0000"/>
                </a:solidFill>
                <a:latin typeface="Segoe Print" pitchFamily="2" charset="0"/>
              </a:rPr>
              <a:t>      people </a:t>
            </a:r>
          </a:p>
          <a:p>
            <a:pPr eaLnBrk="1" fontAlgn="auto" hangingPunct="1">
              <a:spcAft>
                <a:spcPts val="0"/>
              </a:spcAft>
              <a:buFont typeface="Arial" pitchFamily="34" charset="0"/>
              <a:buChar char="•"/>
              <a:defRPr/>
            </a:pPr>
            <a:endParaRPr lang="en-US" dirty="0" smtClean="0"/>
          </a:p>
        </p:txBody>
      </p:sp>
      <p:pic>
        <p:nvPicPr>
          <p:cNvPr id="7172" name="Picture 4" descr="http://i.telegraph.co.uk/multimedia/archive/01677/Overpopulation_167783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535516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17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anose="02000600000000000000" pitchFamily="2" charset="0"/>
              </a:rPr>
              <a:t>India’s Population</a:t>
            </a:r>
            <a:endParaRPr lang="en-US" b="1" dirty="0">
              <a:latin typeface="Segoe Print" panose="02000600000000000000" pitchFamily="2" charset="0"/>
            </a:endParaRPr>
          </a:p>
        </p:txBody>
      </p:sp>
      <p:sp>
        <p:nvSpPr>
          <p:cNvPr id="3" name="Content Placeholder 2"/>
          <p:cNvSpPr>
            <a:spLocks noGrp="1"/>
          </p:cNvSpPr>
          <p:nvPr>
            <p:ph sz="half" idx="1"/>
          </p:nvPr>
        </p:nvSpPr>
        <p:spPr/>
        <p:txBody>
          <a:bodyPr>
            <a:normAutofit fontScale="85000" lnSpcReduction="10000"/>
          </a:bodyPr>
          <a:lstStyle/>
          <a:p>
            <a:r>
              <a:rPr lang="en-US" b="1" dirty="0" smtClean="0">
                <a:latin typeface="Segoe Print" panose="02000600000000000000" pitchFamily="2" charset="0"/>
              </a:rPr>
              <a:t>Southern India </a:t>
            </a:r>
            <a:r>
              <a:rPr lang="en-US" dirty="0" smtClean="0">
                <a:latin typeface="Segoe Print" panose="02000600000000000000" pitchFamily="2" charset="0"/>
              </a:rPr>
              <a:t>is more </a:t>
            </a:r>
            <a:r>
              <a:rPr lang="en-US" u="sng" dirty="0" smtClean="0">
                <a:latin typeface="Segoe Print" panose="02000600000000000000" pitchFamily="2" charset="0"/>
              </a:rPr>
              <a:t>urbanized</a:t>
            </a:r>
            <a:r>
              <a:rPr lang="en-US" dirty="0" smtClean="0">
                <a:latin typeface="Segoe Print" panose="02000600000000000000" pitchFamily="2" charset="0"/>
              </a:rPr>
              <a:t> and educated with lower birth rates</a:t>
            </a:r>
          </a:p>
          <a:p>
            <a:pPr marL="0" indent="0">
              <a:buNone/>
            </a:pPr>
            <a:endParaRPr lang="en-US" dirty="0" smtClean="0">
              <a:latin typeface="Segoe Print" panose="02000600000000000000" pitchFamily="2" charset="0"/>
            </a:endParaRPr>
          </a:p>
          <a:p>
            <a:r>
              <a:rPr lang="en-US" b="1" dirty="0" smtClean="0">
                <a:latin typeface="Segoe Print" panose="02000600000000000000" pitchFamily="2" charset="0"/>
              </a:rPr>
              <a:t>Northern India </a:t>
            </a:r>
            <a:r>
              <a:rPr lang="en-US" dirty="0" smtClean="0">
                <a:latin typeface="Segoe Print" panose="02000600000000000000" pitchFamily="2" charset="0"/>
              </a:rPr>
              <a:t>is still </a:t>
            </a:r>
            <a:r>
              <a:rPr lang="en-US" u="sng" dirty="0" smtClean="0">
                <a:latin typeface="Segoe Print" panose="02000600000000000000" pitchFamily="2" charset="0"/>
              </a:rPr>
              <a:t>rural</a:t>
            </a:r>
            <a:r>
              <a:rPr lang="en-US" dirty="0" smtClean="0">
                <a:latin typeface="Segoe Print" panose="02000600000000000000" pitchFamily="2" charset="0"/>
              </a:rPr>
              <a:t> with women still having an average of 5 children in their lifetime</a:t>
            </a:r>
          </a:p>
          <a:p>
            <a:pPr lvl="1">
              <a:buFont typeface="Courier New" panose="02070309020205020404" pitchFamily="49" charset="0"/>
              <a:buChar char="o"/>
            </a:pPr>
            <a:r>
              <a:rPr lang="en-US" dirty="0" smtClean="0">
                <a:latin typeface="Segoe Print" panose="02000600000000000000" pitchFamily="2" charset="0"/>
              </a:rPr>
              <a:t>Male preference; 35 million fewer women than men</a:t>
            </a:r>
            <a:endParaRPr lang="en-US" dirty="0">
              <a:latin typeface="Segoe Print" panose="02000600000000000000" pitchFamily="2" charset="0"/>
            </a:endParaRPr>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1026" name="Picture 2" descr="http://tnenvis.nic.in/writereaddata/UploadedImage/ENVIS_635078635156469833_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09127"/>
            <a:ext cx="3924300" cy="2610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sify.com/cms/image/mhlpfqfgdb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403860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0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anose="02000600000000000000" pitchFamily="2" charset="0"/>
              </a:rPr>
              <a:t>Population Growth</a:t>
            </a:r>
            <a:endParaRPr lang="en-US" b="1" dirty="0">
              <a:latin typeface="Segoe Print" panose="02000600000000000000" pitchFamily="2" charset="0"/>
            </a:endParaRPr>
          </a:p>
        </p:txBody>
      </p:sp>
      <p:sp>
        <p:nvSpPr>
          <p:cNvPr id="3" name="Content Placeholder 2"/>
          <p:cNvSpPr>
            <a:spLocks noGrp="1"/>
          </p:cNvSpPr>
          <p:nvPr>
            <p:ph idx="1"/>
          </p:nvPr>
        </p:nvSpPr>
        <p:spPr>
          <a:xfrm>
            <a:off x="457200" y="1447800"/>
            <a:ext cx="8229600" cy="4525963"/>
          </a:xfrm>
        </p:spPr>
        <p:txBody>
          <a:bodyPr/>
          <a:lstStyle/>
          <a:p>
            <a:pPr marL="0" indent="0" algn="ctr">
              <a:buNone/>
            </a:pPr>
            <a:r>
              <a:rPr lang="en-US" b="1" dirty="0" smtClean="0">
                <a:latin typeface="Segoe Print" panose="02000600000000000000" pitchFamily="2" charset="0"/>
              </a:rPr>
              <a:t>If birth rates in the north do not change India’s population will double by 2050!</a:t>
            </a:r>
            <a:endParaRPr lang="en-US" b="1" dirty="0">
              <a:latin typeface="Segoe Print" panose="02000600000000000000" pitchFamily="2" charset="0"/>
            </a:endParaRPr>
          </a:p>
        </p:txBody>
      </p:sp>
      <p:pic>
        <p:nvPicPr>
          <p:cNvPr id="8196" name="Picture 4" descr="http://euromonitor.typepad.com/.a/6a01310f54565d970c0168ebf7d77a970c-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57" y="2971800"/>
            <a:ext cx="5829300" cy="377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6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313</Words>
  <Application>Microsoft Office PowerPoint</Application>
  <PresentationFormat>On-screen Show (4:3)</PresentationFormat>
  <Paragraphs>63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Opener: 3/10 - #10 </vt:lpstr>
      <vt:lpstr>South Asia’s Economy</vt:lpstr>
      <vt:lpstr>Nepal</vt:lpstr>
      <vt:lpstr>Outsourcing</vt:lpstr>
      <vt:lpstr>PowerPoint Presentation</vt:lpstr>
      <vt:lpstr>Overpopulation</vt:lpstr>
      <vt:lpstr>India</vt:lpstr>
      <vt:lpstr>India’s Population</vt:lpstr>
      <vt:lpstr>Population Growth</vt:lpstr>
      <vt:lpstr>Slums</vt:lpstr>
      <vt:lpstr>Socrative – Space Race</vt:lpstr>
      <vt:lpstr>Current Issues</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DiBacco</dc:creator>
  <cp:lastModifiedBy>Ashley DiBacco</cp:lastModifiedBy>
  <cp:revision>22</cp:revision>
  <cp:lastPrinted>2014-09-25T15:11:44Z</cp:lastPrinted>
  <dcterms:created xsi:type="dcterms:W3CDTF">2014-09-24T14:41:12Z</dcterms:created>
  <dcterms:modified xsi:type="dcterms:W3CDTF">2015-03-09T19:30:03Z</dcterms:modified>
</cp:coreProperties>
</file>