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Economica"/>
      <p:regular r:id="rId12"/>
      <p:bold r:id="rId13"/>
      <p:italic r:id="rId14"/>
      <p:boldItalic r:id="rId15"/>
    </p:embeddedFont>
    <p:embeddedFont>
      <p:font typeface="Permanent Marker"/>
      <p:regular r:id="rId16"/>
    </p:embeddedFont>
    <p:embeddedFont>
      <p:font typeface="Indie Flower"/>
      <p:regular r:id="rId17"/>
    </p:embeddedFont>
    <p:embeddedFont>
      <p:font typeface="Homemade Apple"/>
      <p:regular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7.xml"/><Relationship Id="rId22" Type="http://schemas.openxmlformats.org/officeDocument/2006/relationships/font" Target="fonts/OpenSans-boldItalic.fntdata"/><Relationship Id="rId10" Type="http://schemas.openxmlformats.org/officeDocument/2006/relationships/slide" Target="slides/slide6.xml"/><Relationship Id="rId21" Type="http://schemas.openxmlformats.org/officeDocument/2006/relationships/font" Target="fonts/OpenSans-italic.fntdata"/><Relationship Id="rId13" Type="http://schemas.openxmlformats.org/officeDocument/2006/relationships/font" Target="fonts/Economica-bold.fntdata"/><Relationship Id="rId12"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Economica-boldItalic.fntdata"/><Relationship Id="rId14" Type="http://schemas.openxmlformats.org/officeDocument/2006/relationships/font" Target="fonts/Economica-italic.fntdata"/><Relationship Id="rId17" Type="http://schemas.openxmlformats.org/officeDocument/2006/relationships/font" Target="fonts/IndieFlower-regular.fntdata"/><Relationship Id="rId16" Type="http://schemas.openxmlformats.org/officeDocument/2006/relationships/font" Target="fonts/PermanentMarker-regular.fntdata"/><Relationship Id="rId5" Type="http://schemas.openxmlformats.org/officeDocument/2006/relationships/slide" Target="slides/slide1.xml"/><Relationship Id="rId19" Type="http://schemas.openxmlformats.org/officeDocument/2006/relationships/font" Target="fonts/OpenSans-regular.fntdata"/><Relationship Id="rId6" Type="http://schemas.openxmlformats.org/officeDocument/2006/relationships/slide" Target="slides/slide2.xml"/><Relationship Id="rId18" Type="http://schemas.openxmlformats.org/officeDocument/2006/relationships/font" Target="fonts/HomemadeAppl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the above slide is a map of trans-Saharan Africa’s trade route. </a:t>
            </a:r>
          </a:p>
          <a:p>
            <a:pPr lvl="0">
              <a:spcBef>
                <a:spcPts val="0"/>
              </a:spcBef>
              <a:buNone/>
            </a:pPr>
            <a:r>
              <a:rPr lang="en"/>
              <a:t>When the Berber-speaking peoples first started to use Camels, they were able to travel across a large expanse of the Sahara Desert, which allowed for better trades. </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8000"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200" cy="15741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buChar char="●"/>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latin typeface="Permanent Marker"/>
                <a:ea typeface="Permanent Marker"/>
                <a:cs typeface="Permanent Marker"/>
                <a:sym typeface="Permanent Marker"/>
              </a:rPr>
              <a:t>Songhai Empire</a:t>
            </a:r>
          </a:p>
        </p:txBody>
      </p:sp>
      <p:sp>
        <p:nvSpPr>
          <p:cNvPr id="63" name="Shape 63"/>
          <p:cNvSpPr txBox="1"/>
          <p:nvPr>
            <p:ph idx="1" type="subTitle"/>
          </p:nvPr>
        </p:nvSpPr>
        <p:spPr>
          <a:xfrm>
            <a:off x="311700" y="2797175"/>
            <a:ext cx="8520600" cy="792600"/>
          </a:xfrm>
          <a:prstGeom prst="rect">
            <a:avLst/>
          </a:prstGeom>
        </p:spPr>
        <p:txBody>
          <a:bodyPr anchorCtr="0" anchor="t" bIns="91425" lIns="91425" rIns="91425" tIns="91425">
            <a:noAutofit/>
          </a:bodyPr>
          <a:lstStyle/>
          <a:p>
            <a:pPr lvl="0">
              <a:spcBef>
                <a:spcPts val="0"/>
              </a:spcBef>
              <a:buNone/>
            </a:pPr>
            <a:r>
              <a:rPr lang="en" sz="1400">
                <a:solidFill>
                  <a:srgbClr val="990000"/>
                </a:solidFill>
                <a:latin typeface="Permanent Marker"/>
                <a:ea typeface="Permanent Marker"/>
                <a:cs typeface="Permanent Marker"/>
                <a:sym typeface="Permanent Marker"/>
              </a:rPr>
              <a:t>By;Tarique, Brantley, Darrian, and Tahj</a:t>
            </a:r>
          </a:p>
        </p:txBody>
      </p:sp>
      <p:pic>
        <p:nvPicPr>
          <p:cNvPr id="64" name="Shape 64"/>
          <p:cNvPicPr preferRelativeResize="0"/>
          <p:nvPr/>
        </p:nvPicPr>
        <p:blipFill>
          <a:blip r:embed="rId3">
            <a:alphaModFix/>
          </a:blip>
          <a:stretch>
            <a:fillRect/>
          </a:stretch>
        </p:blipFill>
        <p:spPr>
          <a:xfrm>
            <a:off x="6885700" y="0"/>
            <a:ext cx="2258299" cy="2532664"/>
          </a:xfrm>
          <a:prstGeom prst="rect">
            <a:avLst/>
          </a:prstGeom>
          <a:noFill/>
          <a:ln>
            <a:noFill/>
          </a:ln>
        </p:spPr>
      </p:pic>
      <p:sp>
        <p:nvSpPr>
          <p:cNvPr id="65" name="Shape 65"/>
          <p:cNvSpPr txBox="1"/>
          <p:nvPr/>
        </p:nvSpPr>
        <p:spPr>
          <a:xfrm>
            <a:off x="914399" y="2150225"/>
            <a:ext cx="7315200" cy="8535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 calcmode="lin" valueType="num">
                                      <p:cBhvr additive="base">
                                        <p:cTn dur="1000"/>
                                        <p:tgtEl>
                                          <p:spTgt spid="6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6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2500"/>
                                        <p:tgtEl>
                                          <p:spTgt spid="6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61675" y="427175"/>
            <a:ext cx="8520600" cy="572700"/>
          </a:xfrm>
          <a:prstGeom prst="rect">
            <a:avLst/>
          </a:prstGeom>
        </p:spPr>
        <p:txBody>
          <a:bodyPr anchorCtr="0" anchor="b" bIns="91425" lIns="91425" rIns="91425" tIns="91425">
            <a:noAutofit/>
          </a:bodyPr>
          <a:lstStyle/>
          <a:p>
            <a:pPr lvl="0">
              <a:spcBef>
                <a:spcPts val="0"/>
              </a:spcBef>
              <a:buNone/>
            </a:pPr>
            <a:r>
              <a:rPr lang="en">
                <a:latin typeface="Homemade Apple"/>
                <a:ea typeface="Homemade Apple"/>
                <a:cs typeface="Homemade Apple"/>
                <a:sym typeface="Homemade Apple"/>
              </a:rPr>
              <a:t>Beginning</a:t>
            </a:r>
          </a:p>
        </p:txBody>
      </p:sp>
      <p:sp>
        <p:nvSpPr>
          <p:cNvPr id="71" name="Shape 71"/>
          <p:cNvSpPr txBox="1"/>
          <p:nvPr>
            <p:ph idx="1" type="body"/>
          </p:nvPr>
        </p:nvSpPr>
        <p:spPr>
          <a:xfrm>
            <a:off x="3" y="1727100"/>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latin typeface="Indie Flower"/>
                <a:ea typeface="Indie Flower"/>
                <a:cs typeface="Indie Flower"/>
                <a:sym typeface="Indie Flower"/>
              </a:rPr>
              <a:t>The Songhai had a fishing and trading center</a:t>
            </a:r>
            <a:r>
              <a:rPr lang="en">
                <a:latin typeface="Georgia"/>
                <a:ea typeface="Georgia"/>
                <a:cs typeface="Georgia"/>
                <a:sym typeface="Georgia"/>
              </a:rPr>
              <a:t> </a:t>
            </a:r>
            <a:r>
              <a:rPr lang="en">
                <a:latin typeface="Indie Flower"/>
                <a:ea typeface="Indie Flower"/>
                <a:cs typeface="Indie Flower"/>
                <a:sym typeface="Indie Flower"/>
              </a:rPr>
              <a:t>on the Niger river.</a:t>
            </a:r>
          </a:p>
          <a:p>
            <a:pPr indent="-228600" lvl="0" marL="457200" rtl="0">
              <a:spcBef>
                <a:spcPts val="0"/>
              </a:spcBef>
              <a:buChar char="❏"/>
            </a:pPr>
            <a:r>
              <a:rPr lang="en">
                <a:latin typeface="Indie Flower"/>
                <a:ea typeface="Indie Flower"/>
                <a:cs typeface="Indie Flower"/>
                <a:sym typeface="Indie Flower"/>
              </a:rPr>
              <a:t>Songhai Influenced and converted to islam.</a:t>
            </a:r>
          </a:p>
          <a:p>
            <a:pPr indent="-228600" lvl="0" marL="457200" rtl="0">
              <a:spcBef>
                <a:spcPts val="0"/>
              </a:spcBef>
              <a:buFont typeface="Indie Flower"/>
              <a:buChar char="❏"/>
            </a:pPr>
            <a:r>
              <a:rPr lang="en">
                <a:latin typeface="Indie Flower"/>
                <a:ea typeface="Indie Flower"/>
                <a:cs typeface="Indie Flower"/>
                <a:sym typeface="Indie Flower"/>
              </a:rPr>
              <a:t>Songhai people ruled by Mali.</a:t>
            </a:r>
          </a:p>
          <a:p>
            <a:pPr indent="-228600" lvl="0" marL="457200" rtl="0">
              <a:spcBef>
                <a:spcPts val="0"/>
              </a:spcBef>
              <a:buFont typeface="Indie Flower"/>
              <a:buChar char="❏"/>
            </a:pPr>
            <a:r>
              <a:rPr lang="en">
                <a:latin typeface="Indie Flower"/>
                <a:ea typeface="Indie Flower"/>
                <a:cs typeface="Indie Flower"/>
                <a:sym typeface="Indie Flower"/>
              </a:rPr>
              <a:t>Forced to pay taxes.</a:t>
            </a:r>
          </a:p>
          <a:p>
            <a:pPr indent="-228600" lvl="0" marL="457200" rtl="0">
              <a:spcBef>
                <a:spcPts val="0"/>
              </a:spcBef>
              <a:buFont typeface="Indie Flower"/>
              <a:buChar char="❏"/>
            </a:pPr>
            <a:r>
              <a:rPr lang="en">
                <a:latin typeface="Indie Flower"/>
                <a:ea typeface="Indie Flower"/>
                <a:cs typeface="Indie Flower"/>
                <a:sym typeface="Indie Flower"/>
              </a:rPr>
              <a:t>Mansa Musa kidnapped the king's sons. </a:t>
            </a:r>
          </a:p>
          <a:p>
            <a:pPr indent="-228600" lvl="0" marL="457200" rtl="0">
              <a:spcBef>
                <a:spcPts val="0"/>
              </a:spcBef>
              <a:buFont typeface="Indie Flower"/>
              <a:buChar char="❏"/>
            </a:pPr>
            <a:r>
              <a:rPr lang="en">
                <a:latin typeface="Indie Flower"/>
                <a:ea typeface="Indie Flower"/>
                <a:cs typeface="Indie Flower"/>
                <a:sym typeface="Indie Flower"/>
              </a:rPr>
              <a:t>Prince Ali Kolon escapes and establishes The SUnni Dynasty.</a:t>
            </a:r>
          </a:p>
          <a:p>
            <a:pPr lvl="0" rtl="0">
              <a:spcBef>
                <a:spcPts val="0"/>
              </a:spcBef>
              <a:buNone/>
            </a:pPr>
            <a:r>
              <a:t/>
            </a:r>
            <a:endParaRPr>
              <a:latin typeface="Indie Flower"/>
              <a:ea typeface="Indie Flower"/>
              <a:cs typeface="Indie Flower"/>
              <a:sym typeface="Indie Flower"/>
            </a:endParaRPr>
          </a:p>
          <a:p>
            <a:pPr lvl="0">
              <a:spcBef>
                <a:spcPts val="0"/>
              </a:spcBef>
              <a:buNone/>
            </a:pPr>
            <a:r>
              <a:t/>
            </a:r>
            <a:endParaRPr>
              <a:latin typeface="Indie Flower"/>
              <a:ea typeface="Indie Flower"/>
              <a:cs typeface="Indie Flower"/>
              <a:sym typeface="Indie Flow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b" bIns="91425" lIns="91425" rIns="91425" tIns="91425">
            <a:noAutofit/>
          </a:bodyPr>
          <a:lstStyle/>
          <a:p>
            <a:pPr lvl="0">
              <a:spcBef>
                <a:spcPts val="0"/>
              </a:spcBef>
              <a:buNone/>
            </a:pPr>
            <a:r>
              <a:rPr lang="en">
                <a:latin typeface="Homemade Apple"/>
                <a:ea typeface="Homemade Apple"/>
                <a:cs typeface="Homemade Apple"/>
                <a:sym typeface="Homemade Apple"/>
              </a:rPr>
              <a:t>Decline</a:t>
            </a:r>
          </a:p>
        </p:txBody>
      </p:sp>
      <p:sp>
        <p:nvSpPr>
          <p:cNvPr id="77" name="Shape 77"/>
          <p:cNvSpPr txBox="1"/>
          <p:nvPr>
            <p:ph idx="1" type="body"/>
          </p:nvPr>
        </p:nvSpPr>
        <p:spPr>
          <a:xfrm>
            <a:off x="873077" y="1399275"/>
            <a:ext cx="8520600" cy="3416400"/>
          </a:xfrm>
          <a:prstGeom prst="rect">
            <a:avLst/>
          </a:prstGeom>
        </p:spPr>
        <p:txBody>
          <a:bodyPr anchorCtr="0" anchor="t" bIns="91425" lIns="91425" rIns="91425" tIns="91425">
            <a:noAutofit/>
          </a:bodyPr>
          <a:lstStyle/>
          <a:p>
            <a:pPr indent="-228600" lvl="0" marL="457200" rtl="0">
              <a:spcBef>
                <a:spcPts val="0"/>
              </a:spcBef>
              <a:buFont typeface="Indie Flower"/>
              <a:buChar char="❏"/>
            </a:pPr>
            <a:r>
              <a:rPr lang="en">
                <a:latin typeface="Indie Flower"/>
                <a:ea typeface="Indie Flower"/>
                <a:cs typeface="Indie Flower"/>
                <a:sym typeface="Indie Flower"/>
              </a:rPr>
              <a:t>After Sunni Ali’s Disappearance, His son became king.</a:t>
            </a:r>
          </a:p>
          <a:p>
            <a:pPr indent="-228600" lvl="0" marL="457200" rtl="0">
              <a:spcBef>
                <a:spcPts val="0"/>
              </a:spcBef>
              <a:buFont typeface="Indie Flower"/>
              <a:buChar char="❏"/>
            </a:pPr>
            <a:r>
              <a:rPr lang="en">
                <a:latin typeface="Indie Flower"/>
                <a:ea typeface="Indie Flower"/>
                <a:cs typeface="Indie Flower"/>
                <a:sym typeface="Indie Flower"/>
              </a:rPr>
              <a:t>The new king had advances in military ,created new laws, encouraged new math ideas.</a:t>
            </a:r>
          </a:p>
          <a:p>
            <a:pPr indent="-228600" lvl="0" marL="457200" rtl="0">
              <a:spcBef>
                <a:spcPts val="0"/>
              </a:spcBef>
              <a:buFont typeface="Indie Flower"/>
              <a:buChar char="❏"/>
            </a:pPr>
            <a:r>
              <a:rPr lang="en">
                <a:latin typeface="Indie Flower"/>
                <a:ea typeface="Indie Flower"/>
                <a:cs typeface="Indie Flower"/>
                <a:sym typeface="Indie Flower"/>
              </a:rPr>
              <a:t>Decline happened after the end Askia Muhammad’s reign </a:t>
            </a:r>
          </a:p>
          <a:p>
            <a:pPr indent="-228600" lvl="0" marL="457200">
              <a:spcBef>
                <a:spcPts val="0"/>
              </a:spcBef>
              <a:buFont typeface="Indie Flower"/>
              <a:buChar char="❏"/>
            </a:pPr>
            <a:r>
              <a:rPr lang="en">
                <a:latin typeface="Indie Flower"/>
                <a:ea typeface="Indie Flower"/>
                <a:cs typeface="Indie Flower"/>
                <a:sym typeface="Indie Flower"/>
              </a:rPr>
              <a:t>After the disastrous defeat at the Battle of Tondibi (1591), the Songhai Empire collapsed.</a:t>
            </a:r>
          </a:p>
        </p:txBody>
      </p:sp>
      <p:sp>
        <p:nvSpPr>
          <p:cNvPr id="78" name="Shape 78"/>
          <p:cNvSpPr txBox="1"/>
          <p:nvPr/>
        </p:nvSpPr>
        <p:spPr>
          <a:xfrm>
            <a:off x="949262" y="2159644"/>
            <a:ext cx="7251900" cy="8460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315925"/>
            <a:ext cx="8520600" cy="831300"/>
          </a:xfrm>
          <a:prstGeom prst="rect">
            <a:avLst/>
          </a:prstGeom>
        </p:spPr>
        <p:txBody>
          <a:bodyPr anchorCtr="0" anchor="b" bIns="91425" lIns="91425" rIns="91425" tIns="91425">
            <a:noAutofit/>
          </a:bodyPr>
          <a:lstStyle/>
          <a:p>
            <a:pPr lvl="0" rtl="0">
              <a:spcBef>
                <a:spcPts val="0"/>
              </a:spcBef>
              <a:buNone/>
            </a:pPr>
            <a:r>
              <a:rPr lang="en">
                <a:latin typeface="Homemade Apple"/>
                <a:ea typeface="Homemade Apple"/>
                <a:cs typeface="Homemade Apple"/>
                <a:sym typeface="Homemade Apple"/>
              </a:rPr>
              <a:t>Religion</a:t>
            </a:r>
          </a:p>
        </p:txBody>
      </p:sp>
      <p:sp>
        <p:nvSpPr>
          <p:cNvPr id="84" name="Shape 84"/>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228600" lvl="0" marL="457200" rtl="0">
              <a:spcBef>
                <a:spcPts val="0"/>
              </a:spcBef>
              <a:buFont typeface="Indie Flower"/>
              <a:buChar char="❏"/>
            </a:pPr>
            <a:r>
              <a:rPr lang="en">
                <a:latin typeface="Indie Flower"/>
                <a:ea typeface="Indie Flower"/>
                <a:cs typeface="Indie Flower"/>
                <a:sym typeface="Indie Flower"/>
              </a:rPr>
              <a:t>The people of Songhai followed the african religion of witch </a:t>
            </a:r>
            <a:r>
              <a:rPr lang="en">
                <a:latin typeface="Indie Flower"/>
                <a:ea typeface="Indie Flower"/>
                <a:cs typeface="Indie Flower"/>
                <a:sym typeface="Indie Flower"/>
              </a:rPr>
              <a:t>doctor</a:t>
            </a:r>
            <a:r>
              <a:rPr lang="en">
                <a:latin typeface="Indie Flower"/>
                <a:ea typeface="Indie Flower"/>
                <a:cs typeface="Indie Flower"/>
                <a:sym typeface="Indie Flower"/>
              </a:rPr>
              <a:t>, spirits, and magic.</a:t>
            </a:r>
          </a:p>
          <a:p>
            <a:pPr indent="-228600" lvl="0" marL="457200" rtl="0">
              <a:spcBef>
                <a:spcPts val="0"/>
              </a:spcBef>
              <a:buFont typeface="Indie Flower"/>
              <a:buChar char="❏"/>
            </a:pPr>
            <a:r>
              <a:rPr lang="en">
                <a:latin typeface="Indie Flower"/>
                <a:ea typeface="Indie Flower"/>
                <a:cs typeface="Indie Flower"/>
                <a:sym typeface="Indie Flower"/>
              </a:rPr>
              <a:t>They were </a:t>
            </a:r>
            <a:r>
              <a:rPr lang="en">
                <a:latin typeface="Indie Flower"/>
                <a:ea typeface="Indie Flower"/>
                <a:cs typeface="Indie Flower"/>
                <a:sym typeface="Indie Flower"/>
              </a:rPr>
              <a:t>polytheistic</a:t>
            </a:r>
            <a:r>
              <a:rPr lang="en">
                <a:latin typeface="Indie Flower"/>
                <a:ea typeface="Indie Flower"/>
                <a:cs typeface="Indie Flower"/>
                <a:sym typeface="Indie Flower"/>
              </a:rPr>
              <a:t> at first.</a:t>
            </a:r>
          </a:p>
          <a:p>
            <a:pPr indent="-228600" lvl="0" marL="457200" rtl="0">
              <a:spcBef>
                <a:spcPts val="0"/>
              </a:spcBef>
              <a:buFont typeface="Indie Flower"/>
              <a:buChar char="❏"/>
            </a:pPr>
            <a:r>
              <a:rPr lang="en">
                <a:latin typeface="Indie Flower"/>
                <a:ea typeface="Indie Flower"/>
                <a:cs typeface="Indie Flower"/>
                <a:sym typeface="Indie Flower"/>
              </a:rPr>
              <a:t>But leaders of Songhai were Muslim, religion was Islam.</a:t>
            </a:r>
          </a:p>
          <a:p>
            <a:pPr indent="-228600" lvl="0" marL="457200" rtl="0">
              <a:spcBef>
                <a:spcPts val="0"/>
              </a:spcBef>
              <a:buFont typeface="Indie Flower"/>
              <a:buChar char="❏"/>
            </a:pPr>
            <a:r>
              <a:rPr lang="en">
                <a:latin typeface="Indie Flower"/>
                <a:ea typeface="Indie Flower"/>
                <a:cs typeface="Indie Flower"/>
                <a:sym typeface="Indie Flower"/>
              </a:rPr>
              <a:t>The Songhai people became Muslim after the muslims from the north came in contact with the Songhai in the early 1010.</a:t>
            </a:r>
          </a:p>
          <a:p>
            <a:pPr indent="-228600" lvl="0" marL="457200" rtl="0">
              <a:spcBef>
                <a:spcPts val="0"/>
              </a:spcBef>
              <a:buFont typeface="Indie Flower"/>
              <a:buChar char="❏"/>
            </a:pPr>
            <a:r>
              <a:rPr lang="en">
                <a:latin typeface="Indie Flower"/>
                <a:ea typeface="Indie Flower"/>
                <a:cs typeface="Indie Flower"/>
                <a:sym typeface="Indie Flower"/>
              </a:rPr>
              <a:t>They followed the islamic practises.</a:t>
            </a:r>
          </a:p>
          <a:p>
            <a:pPr indent="-228600" lvl="0" marL="457200" rtl="0">
              <a:spcBef>
                <a:spcPts val="0"/>
              </a:spcBef>
              <a:buFont typeface="Indie Flower"/>
              <a:buAutoNum type="arabicPeriod"/>
            </a:pPr>
            <a:r>
              <a:rPr lang="en">
                <a:latin typeface="Indie Flower"/>
                <a:ea typeface="Indie Flower"/>
                <a:cs typeface="Indie Flower"/>
                <a:sym typeface="Indie Flower"/>
              </a:rPr>
              <a:t>Prayed 5 times a day.</a:t>
            </a:r>
          </a:p>
          <a:p>
            <a:pPr indent="-228600" lvl="0" marL="457200" rtl="0">
              <a:spcBef>
                <a:spcPts val="0"/>
              </a:spcBef>
              <a:buFont typeface="Indie Flower"/>
              <a:buAutoNum type="arabicPeriod"/>
            </a:pPr>
            <a:r>
              <a:rPr lang="en">
                <a:latin typeface="Indie Flower"/>
                <a:ea typeface="Indie Flower"/>
                <a:cs typeface="Indie Flower"/>
                <a:sym typeface="Indie Flower"/>
              </a:rPr>
              <a:t>Avoid </a:t>
            </a:r>
            <a:r>
              <a:rPr lang="en">
                <a:latin typeface="Indie Flower"/>
                <a:ea typeface="Indie Flower"/>
                <a:cs typeface="Indie Flower"/>
                <a:sym typeface="Indie Flower"/>
              </a:rPr>
              <a:t>alcohol</a:t>
            </a:r>
            <a:r>
              <a:rPr lang="en">
                <a:latin typeface="Indie Flower"/>
                <a:ea typeface="Indie Flower"/>
                <a:cs typeface="Indie Flower"/>
                <a:sym typeface="Indie Flower"/>
              </a:rPr>
              <a:t> and pork.</a:t>
            </a:r>
          </a:p>
          <a:p>
            <a:pPr indent="-228600" lvl="0" marL="457200" rtl="0">
              <a:spcBef>
                <a:spcPts val="0"/>
              </a:spcBef>
              <a:buFont typeface="Indie Flower"/>
              <a:buAutoNum type="arabicPeriod"/>
            </a:pPr>
            <a:r>
              <a:rPr lang="en">
                <a:latin typeface="Indie Flower"/>
                <a:ea typeface="Indie Flower"/>
                <a:cs typeface="Indie Flower"/>
                <a:sym typeface="Indie Flower"/>
              </a:rPr>
              <a:t>Observe the one month fast of Ramadan.</a:t>
            </a:r>
          </a:p>
          <a:p>
            <a:pPr lvl="0" rtl="0">
              <a:spcBef>
                <a:spcPts val="0"/>
              </a:spcBef>
              <a:buNone/>
            </a:pPr>
            <a:r>
              <a:rPr lang="en"/>
              <a:t>      </a:t>
            </a:r>
          </a:p>
          <a:p>
            <a:pPr lvl="0" rtl="0">
              <a:spcBef>
                <a:spcPts val="0"/>
              </a:spcBef>
              <a:buNone/>
            </a:pPr>
            <a:r>
              <a:rPr lang="en"/>
              <a:t>          </a:t>
            </a:r>
          </a:p>
        </p:txBody>
      </p:sp>
      <p:pic>
        <p:nvPicPr>
          <p:cNvPr id="85" name="Shape 85"/>
          <p:cNvPicPr preferRelativeResize="0"/>
          <p:nvPr/>
        </p:nvPicPr>
        <p:blipFill>
          <a:blip r:embed="rId3">
            <a:alphaModFix/>
          </a:blip>
          <a:stretch>
            <a:fillRect/>
          </a:stretch>
        </p:blipFill>
        <p:spPr>
          <a:xfrm>
            <a:off x="6001975" y="3034025"/>
            <a:ext cx="1798549" cy="154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t/>
            </a:r>
            <a:endParaRPr/>
          </a:p>
        </p:txBody>
      </p:sp>
      <p:sp>
        <p:nvSpPr>
          <p:cNvPr id="91" name="Shape 91"/>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t/>
            </a:r>
            <a:endParaRPr/>
          </a:p>
        </p:txBody>
      </p:sp>
      <p:pic>
        <p:nvPicPr>
          <p:cNvPr id="92" name="Shape 92"/>
          <p:cNvPicPr preferRelativeResize="0"/>
          <p:nvPr/>
        </p:nvPicPr>
        <p:blipFill>
          <a:blip r:embed="rId3">
            <a:alphaModFix/>
          </a:blip>
          <a:stretch>
            <a:fillRect/>
          </a:stretch>
        </p:blipFill>
        <p:spPr>
          <a:xfrm>
            <a:off x="-163924" y="-276500"/>
            <a:ext cx="9453649" cy="5707475"/>
          </a:xfrm>
          <a:prstGeom prst="rect">
            <a:avLst/>
          </a:prstGeom>
          <a:noFill/>
          <a:ln>
            <a:noFill/>
          </a:ln>
        </p:spPr>
      </p:pic>
      <p:pic>
        <p:nvPicPr>
          <p:cNvPr descr="Image result for songhai empire map" id="93" name="Shape 93" title="View source image"/>
          <p:cNvPicPr preferRelativeResize="0"/>
          <p:nvPr/>
        </p:nvPicPr>
        <p:blipFill>
          <a:blip r:embed="rId4">
            <a:alphaModFix/>
          </a:blip>
          <a:stretch>
            <a:fillRect/>
          </a:stretch>
        </p:blipFill>
        <p:spPr>
          <a:xfrm>
            <a:off x="-163924" y="-241975"/>
            <a:ext cx="9453650" cy="562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a:t>Trans-Saharan African Trade</a:t>
            </a:r>
          </a:p>
        </p:txBody>
      </p:sp>
      <p:sp>
        <p:nvSpPr>
          <p:cNvPr id="99" name="Shape 99"/>
          <p:cNvSpPr txBox="1"/>
          <p:nvPr>
            <p:ph idx="1" type="body"/>
          </p:nvPr>
        </p:nvSpPr>
        <p:spPr>
          <a:xfrm>
            <a:off x="311700" y="1225225"/>
            <a:ext cx="2619000" cy="3354000"/>
          </a:xfrm>
          <a:prstGeom prst="rect">
            <a:avLst/>
          </a:prstGeom>
        </p:spPr>
        <p:txBody>
          <a:bodyPr anchorCtr="0" anchor="t" bIns="91425" lIns="91425" rIns="91425" tIns="91425">
            <a:noAutofit/>
          </a:bodyPr>
          <a:lstStyle/>
          <a:p>
            <a:pPr lvl="0" rtl="0" algn="ctr">
              <a:spcBef>
                <a:spcPts val="0"/>
              </a:spcBef>
              <a:buNone/>
            </a:pPr>
            <a:r>
              <a:rPr lang="en"/>
              <a:t>Trans-Saharan Africans wanted gold.</a:t>
            </a:r>
          </a:p>
        </p:txBody>
      </p:sp>
      <p:sp>
        <p:nvSpPr>
          <p:cNvPr id="100" name="Shape 100"/>
          <p:cNvSpPr txBox="1"/>
          <p:nvPr>
            <p:ph idx="1" type="body"/>
          </p:nvPr>
        </p:nvSpPr>
        <p:spPr>
          <a:xfrm>
            <a:off x="3262500" y="1225225"/>
            <a:ext cx="2619000" cy="3354000"/>
          </a:xfrm>
          <a:prstGeom prst="rect">
            <a:avLst/>
          </a:prstGeom>
        </p:spPr>
        <p:txBody>
          <a:bodyPr anchorCtr="0" anchor="t" bIns="91425" lIns="91425" rIns="91425" tIns="91425">
            <a:noAutofit/>
          </a:bodyPr>
          <a:lstStyle/>
          <a:p>
            <a:pPr lvl="0" rtl="0">
              <a:spcBef>
                <a:spcPts val="0"/>
              </a:spcBef>
              <a:buNone/>
            </a:pPr>
            <a:r>
              <a:rPr lang="en"/>
              <a:t>To travel across the Saharan Desert, they needed Camels. This spread Islam across </a:t>
            </a:r>
          </a:p>
        </p:txBody>
      </p:sp>
      <p:sp>
        <p:nvSpPr>
          <p:cNvPr id="101" name="Shape 101"/>
          <p:cNvSpPr txBox="1"/>
          <p:nvPr>
            <p:ph idx="1" type="body"/>
          </p:nvPr>
        </p:nvSpPr>
        <p:spPr>
          <a:xfrm>
            <a:off x="6213300" y="1225225"/>
            <a:ext cx="2619000" cy="3354000"/>
          </a:xfrm>
          <a:prstGeom prst="rect">
            <a:avLst/>
          </a:prstGeom>
        </p:spPr>
        <p:txBody>
          <a:bodyPr anchorCtr="0" anchor="t" bIns="91425" lIns="91425" rIns="91425" tIns="91425">
            <a:noAutofit/>
          </a:bodyPr>
          <a:lstStyle/>
          <a:p>
            <a:pPr lvl="0" rtl="0" algn="ctr">
              <a:spcBef>
                <a:spcPts val="0"/>
              </a:spcBef>
              <a:buNone/>
            </a:pPr>
            <a:r>
              <a:rPr lang="en"/>
              <a:t>In exchange for gold, they wanted salt.</a:t>
            </a:r>
          </a:p>
        </p:txBody>
      </p:sp>
      <p:pic>
        <p:nvPicPr>
          <p:cNvPr id="102" name="Shape 102"/>
          <p:cNvPicPr preferRelativeResize="0"/>
          <p:nvPr/>
        </p:nvPicPr>
        <p:blipFill>
          <a:blip r:embed="rId3">
            <a:alphaModFix/>
          </a:blip>
          <a:stretch>
            <a:fillRect/>
          </a:stretch>
        </p:blipFill>
        <p:spPr>
          <a:xfrm flipH="1">
            <a:off x="674100" y="3120925"/>
            <a:ext cx="1474800" cy="2022575"/>
          </a:xfrm>
          <a:prstGeom prst="rect">
            <a:avLst/>
          </a:prstGeom>
          <a:noFill/>
          <a:ln>
            <a:noFill/>
          </a:ln>
        </p:spPr>
      </p:pic>
      <p:pic>
        <p:nvPicPr>
          <p:cNvPr id="103" name="Shape 103"/>
          <p:cNvPicPr preferRelativeResize="0"/>
          <p:nvPr/>
        </p:nvPicPr>
        <p:blipFill>
          <a:blip r:embed="rId4">
            <a:alphaModFix/>
          </a:blip>
          <a:stretch>
            <a:fillRect/>
          </a:stretch>
        </p:blipFill>
        <p:spPr>
          <a:xfrm>
            <a:off x="3419998" y="3182391"/>
            <a:ext cx="2372325" cy="2022583"/>
          </a:xfrm>
          <a:prstGeom prst="rect">
            <a:avLst/>
          </a:prstGeom>
          <a:noFill/>
          <a:ln>
            <a:noFill/>
          </a:ln>
        </p:spPr>
      </p:pic>
      <p:pic>
        <p:nvPicPr>
          <p:cNvPr id="104" name="Shape 104"/>
          <p:cNvPicPr preferRelativeResize="0"/>
          <p:nvPr/>
        </p:nvPicPr>
        <p:blipFill>
          <a:blip r:embed="rId5">
            <a:alphaModFix/>
          </a:blip>
          <a:stretch>
            <a:fillRect/>
          </a:stretch>
        </p:blipFill>
        <p:spPr>
          <a:xfrm>
            <a:off x="6213288" y="3247787"/>
            <a:ext cx="2733224" cy="18917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Extra Facts About The Songhai Empire</a:t>
            </a:r>
          </a:p>
        </p:txBody>
      </p:sp>
      <p:sp>
        <p:nvSpPr>
          <p:cNvPr id="110" name="Shape 110"/>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b="1" lang="en" sz="1000">
                <a:latin typeface="Arial"/>
                <a:ea typeface="Arial"/>
                <a:cs typeface="Arial"/>
                <a:sym typeface="Arial"/>
              </a:rPr>
              <a:t>West Africa’s Niger River provided bigger and better harvests than the Nile.</a:t>
            </a:r>
            <a:r>
              <a:rPr lang="en" sz="1000">
                <a:latin typeface="Arial"/>
                <a:ea typeface="Arial"/>
                <a:cs typeface="Arial"/>
                <a:sym typeface="Arial"/>
              </a:rPr>
              <a:t> According to Major Felix Dubois, a pioneering French scholar on the Songhai Empire: ‘What the Nile has done for Egypt, the Niger has accomplished for the Sudan (i.e. West Africa). In the course of a year we witness the same striking and opposed pictures. The cultivation is as facile as that of Egypt, and is due to the same regular rise and fall of the river. But the Niger shows an even greater munificence in its gifts than does its brother of Eastern Africa.</a:t>
            </a:r>
          </a:p>
          <a:p>
            <a:pPr lvl="0">
              <a:spcBef>
                <a:spcPts val="0"/>
              </a:spcBef>
              <a:buNone/>
            </a:pPr>
            <a:r>
              <a:rPr b="1" lang="en" sz="1000">
                <a:latin typeface="Arial"/>
                <a:ea typeface="Arial"/>
                <a:cs typeface="Arial"/>
                <a:sym typeface="Arial"/>
              </a:rPr>
              <a:t> Even before the era of kings, the horse was an important animal among the Songhai.</a:t>
            </a:r>
            <a:r>
              <a:rPr lang="en" sz="1000">
                <a:highlight>
                  <a:srgbClr val="FFFFFF"/>
                </a:highlight>
                <a:latin typeface="Arial"/>
                <a:ea typeface="Arial"/>
                <a:cs typeface="Arial"/>
                <a:sym typeface="Arial"/>
              </a:rPr>
              <a:t> According to French historian, Jean Beraud-Villars: ‘They learned to use the horse, which will play a very important role in their history.</a:t>
            </a:r>
          </a:p>
          <a:p>
            <a:pPr lvl="0">
              <a:spcBef>
                <a:spcPts val="0"/>
              </a:spcBef>
              <a:buNone/>
            </a:pPr>
            <a:r>
              <a:rPr b="1" lang="en" sz="1000">
                <a:latin typeface="Arial"/>
                <a:ea typeface="Arial"/>
                <a:cs typeface="Arial"/>
                <a:sym typeface="Arial"/>
              </a:rPr>
              <a:t>Salt was the Songhai currency.</a:t>
            </a:r>
            <a:r>
              <a:rPr lang="en" sz="1000">
                <a:highlight>
                  <a:srgbClr val="FFFFFF"/>
                </a:highlight>
                <a:latin typeface="Arial"/>
                <a:ea typeface="Arial"/>
                <a:cs typeface="Arial"/>
                <a:sym typeface="Arial"/>
              </a:rPr>
              <a:t> They mined it in the Berber territories and carried it south by caravan. There were royal storehouses for salt.</a:t>
            </a:r>
          </a:p>
          <a:p>
            <a:pPr lvl="0">
              <a:spcBef>
                <a:spcPts val="0"/>
              </a:spcBef>
              <a:buNone/>
            </a:pPr>
            <a:r>
              <a:rPr b="1" lang="en" sz="1000">
                <a:latin typeface="Arial"/>
                <a:ea typeface="Arial"/>
                <a:cs typeface="Arial"/>
                <a:sym typeface="Arial"/>
              </a:rPr>
              <a:t> The Mali and Songhai Empire had banks.</a:t>
            </a:r>
            <a:r>
              <a:rPr lang="en" sz="1000">
                <a:highlight>
                  <a:srgbClr val="FFFFFF"/>
                </a:highlight>
                <a:latin typeface="Arial"/>
                <a:ea typeface="Arial"/>
                <a:cs typeface="Arial"/>
                <a:sym typeface="Arial"/>
              </a:rPr>
              <a:t> In the words of Lady Lugard: ‘Systems of banking and credit, which seem to have existed under the earlier kings of [Mali], were improved. Banking remained chiefly in the hands of the Arabs, from whom letters of credit could be procured, which were operative throughout the Soudan [i.e. West Africa], and were used by the black travelling merchants as well as by Arab traders.</a:t>
            </a:r>
          </a:p>
          <a:p>
            <a:pPr lvl="0">
              <a:spcBef>
                <a:spcPts val="0"/>
              </a:spcBef>
              <a:buNone/>
            </a:pPr>
            <a:r>
              <a:rPr b="1" lang="en" sz="1000">
                <a:latin typeface="Arial"/>
                <a:ea typeface="Arial"/>
                <a:cs typeface="Arial"/>
                <a:sym typeface="Arial"/>
              </a:rPr>
              <a:t> Gao had a population of 100,000 people.</a:t>
            </a:r>
            <a:r>
              <a:rPr lang="en" sz="1000">
                <a:highlight>
                  <a:srgbClr val="FFFFFF"/>
                </a:highlight>
                <a:latin typeface="Arial"/>
                <a:ea typeface="Arial"/>
                <a:cs typeface="Arial"/>
                <a:sym typeface="Arial"/>
              </a:rPr>
              <a:t> A 1585 AD census suggests that Gao had 7,626 blocks of walled houses, ignoring straw huts. According to Sergio Domian, this suggests a population of 100,000 people.</a:t>
            </a: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