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Amatic SC"/>
      <p:regular r:id="rId16"/>
      <p:bold r:id="rId17"/>
    </p:embeddedFont>
    <p:embeddedFont>
      <p:font typeface="Source Code Pro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maticSC-bold.fntdata"/><Relationship Id="rId16" Type="http://schemas.openxmlformats.org/officeDocument/2006/relationships/font" Target="fonts/AmaticSC-regular.fntdata"/><Relationship Id="rId5" Type="http://schemas.openxmlformats.org/officeDocument/2006/relationships/slide" Target="slides/slide1.xml"/><Relationship Id="rId19" Type="http://schemas.openxmlformats.org/officeDocument/2006/relationships/font" Target="fonts/SourceCodePro-bold.fntdata"/><Relationship Id="rId6" Type="http://schemas.openxmlformats.org/officeDocument/2006/relationships/slide" Target="slides/slide2.xml"/><Relationship Id="rId18" Type="http://schemas.openxmlformats.org/officeDocument/2006/relationships/font" Target="fonts/SourceCodePr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1" y="572356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RUSSIAn EMPIRE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BY:BANESA MOJICA,RAQUEL HERNANDEZ,LAURA SALGADO,MYKAYLAH TINKER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Fun facts about mongol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solidFill>
            <a:srgbClr val="EA9999"/>
          </a:solidFill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women were the ones who called the shots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ran businesses and religion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Mightiest queen was Mandhuhai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 did..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-Surprise attacks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-Fake withdrawals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8697" y="1907172"/>
            <a:ext cx="3573424" cy="233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173375" y="167075"/>
            <a:ext cx="8520600" cy="650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Byzantium fun facts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72775" y="905200"/>
            <a:ext cx="8981700" cy="2666400"/>
          </a:xfrm>
          <a:prstGeom prst="rect">
            <a:avLst/>
          </a:prstGeom>
          <a:solidFill>
            <a:srgbClr val="DD7E6B"/>
          </a:solidFill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art is ENTIRELY focused on religion.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Official language was latin until it changed to greek.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emperor often paid gold or tribute to enemies.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Dniper and Volga allowed irrigation, food, water, and trade and linked Russian people with Byzantine empire.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0374" y="3143949"/>
            <a:ext cx="3748325" cy="199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Effect of byzantine culture on Kiev 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solidFill>
            <a:srgbClr val="E6B8AF"/>
          </a:solidFill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Kiev was the first major city in russia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Located on a river with access to the Black Sea made trade possible with the Byzantine Empire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Kiev became the center of Russian Byzantine Christianity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Mongols invade and sack Kiev in 1240</a:t>
            </a:r>
          </a:p>
        </p:txBody>
      </p:sp>
      <p:pic>
        <p:nvPicPr>
          <p:cNvPr descr="Constantinople - Wikipedia"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4150" y="3206349"/>
            <a:ext cx="2849847" cy="1937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Impact byzantium had on moscow 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new settlement emerged to the north(Moscow)</a:t>
            </a:r>
          </a:p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church moved its headquarters to Moscow, making it the center of Russian trade and religion </a:t>
            </a:r>
          </a:p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years Moscow’s rulers paid homage to the mongols who allowed them to keep their religious practices </a:t>
            </a:r>
          </a:p>
        </p:txBody>
      </p:sp>
      <p:pic>
        <p:nvPicPr>
          <p:cNvPr descr="File:Church of the Holy Trinity, Moscow (149198201).jpg ..."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8949" y="3273124"/>
            <a:ext cx="3393350" cy="174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BYZANTIUM IMPACT ON RUSSIA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901650"/>
            <a:ext cx="8520600" cy="3340200"/>
          </a:xfrm>
          <a:prstGeom prst="rect">
            <a:avLst/>
          </a:prstGeom>
          <a:solidFill>
            <a:srgbClr val="4A86E8"/>
          </a:solidFill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These early Russians relied on trade with Byzantium for a strong economy and culture.</a:t>
            </a:r>
          </a:p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The rapid decline of byzantium reduced russian trade and wealth.</a:t>
            </a:r>
          </a:p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Also, </a:t>
            </a:r>
            <a:r>
              <a:rPr lang="en" sz="2000">
                <a:solidFill>
                  <a:srgbClr val="2D363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trade brought Kiev into the Byzantine sphere of influence missionaries converted the Slavs to Eastern Orthodox Christianity.</a:t>
            </a:r>
          </a:p>
        </p:txBody>
      </p:sp>
      <p:pic>
        <p:nvPicPr>
          <p:cNvPr descr="File:S. V. Ivanov. Trade negotiations in the country of Eastern ..."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5432" y="3244150"/>
            <a:ext cx="3226375" cy="1500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0"/>
            <a:ext cx="9144000" cy="918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" sz="4800">
                <a:solidFill>
                  <a:srgbClr val="000000"/>
                </a:solidFill>
                <a:highlight>
                  <a:srgbClr val="FFFFFF"/>
                </a:highlight>
              </a:rPr>
              <a:t>Genghis Khan (Chinggs khan)“Universal Leader” 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0" y="918300"/>
            <a:ext cx="6399300" cy="3701100"/>
          </a:xfrm>
          <a:prstGeom prst="rect">
            <a:avLst/>
          </a:prstGeom>
          <a:solidFill>
            <a:srgbClr val="B4A7D6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Genghis Khan was leader the  Mongols conquered 11 to 12 million square miles an area about the size of Africa.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ordered the adoption of a writing system, forbade the selling and kidnapping women and he banned enslaving any Mongol. </a:t>
            </a:r>
          </a:p>
          <a:p>
            <a:pPr lvl="0">
              <a:spcBef>
                <a:spcPts val="0"/>
              </a:spcBef>
              <a:buNone/>
            </a:pPr>
            <a:r>
              <a:rPr lang="en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(The Mongols consisted of different tribes which placed all their trust in him) 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9573" y="3314538"/>
            <a:ext cx="281940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0" y="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Mongol’s impact on russia 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0" y="683250"/>
            <a:ext cx="8954100" cy="2863200"/>
          </a:xfrm>
          <a:prstGeom prst="rect">
            <a:avLst/>
          </a:prstGeom>
          <a:solidFill>
            <a:srgbClr val="F1C232"/>
          </a:solidFill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easily captured the major russian cities(demolished Kiev in 1240) </a:t>
            </a:r>
          </a:p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2D363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Russians adopted mongol practice of subjugating women.</a:t>
            </a:r>
          </a:p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2D363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Trade routes opened up between China and Eastern Europe.</a:t>
            </a:r>
          </a:p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2D363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Absolute power of the mongols served as a model for later Russian rulers. </a:t>
            </a:r>
          </a:p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2D363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Subjugating: dominated or control.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2D363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2D363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950" y="2937274"/>
            <a:ext cx="3055900" cy="214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361550"/>
            <a:ext cx="8520600" cy="4562400"/>
          </a:xfrm>
          <a:prstGeom prst="rect">
            <a:avLst/>
          </a:prstGeom>
          <a:solidFill>
            <a:srgbClr val="D5A6BD"/>
          </a:solidFill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2D363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Under the Mongols Russians could…</a:t>
            </a:r>
          </a:p>
          <a:p>
            <a:pPr indent="-381000" lvl="0" marL="457200" rtl="0">
              <a:spcBef>
                <a:spcPts val="0"/>
              </a:spcBef>
              <a:buClr>
                <a:srgbClr val="2D3639"/>
              </a:buClr>
              <a:buSzPct val="100000"/>
              <a:buFont typeface="Times New Roman"/>
            </a:pPr>
            <a:r>
              <a:rPr lang="en" sz="2400">
                <a:solidFill>
                  <a:srgbClr val="2D363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Follow customs as long as they didn’t rebel</a:t>
            </a:r>
          </a:p>
          <a:p>
            <a:pPr indent="-381000" lvl="0" marL="457200" rtl="0">
              <a:spcBef>
                <a:spcPts val="0"/>
              </a:spcBef>
              <a:buClr>
                <a:srgbClr val="2D3639"/>
              </a:buClr>
              <a:buSzPct val="100000"/>
              <a:buFont typeface="Times New Roman"/>
            </a:pPr>
            <a:r>
              <a:rPr lang="en" sz="2400">
                <a:solidFill>
                  <a:srgbClr val="2D363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Choose whatever religion they wanted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2D363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" sz="2400">
                <a:solidFill>
                  <a:srgbClr val="2D363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BUT had to….</a:t>
            </a:r>
          </a:p>
          <a:p>
            <a:pPr indent="-381000" lvl="0" marL="457200" rtl="0">
              <a:spcBef>
                <a:spcPts val="0"/>
              </a:spcBef>
              <a:buClr>
                <a:srgbClr val="2D3639"/>
              </a:buClr>
              <a:buSzPct val="100000"/>
              <a:buFont typeface="Times New Roman"/>
              <a:buAutoNum type="arabicPeriod"/>
            </a:pPr>
            <a:r>
              <a:rPr lang="en" sz="2400">
                <a:solidFill>
                  <a:srgbClr val="2D363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Give them absolute obedience</a:t>
            </a:r>
          </a:p>
          <a:p>
            <a:pPr indent="-381000" lvl="0" marL="457200" rtl="0">
              <a:spcBef>
                <a:spcPts val="0"/>
              </a:spcBef>
              <a:buClr>
                <a:srgbClr val="2D3639"/>
              </a:buClr>
              <a:buSzPct val="100000"/>
              <a:buFont typeface="Times New Roman"/>
              <a:buAutoNum type="arabicPeriod"/>
            </a:pPr>
            <a:r>
              <a:rPr lang="en" sz="2400">
                <a:solidFill>
                  <a:srgbClr val="2D363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Massive amounts of tributes or payments</a:t>
            </a:r>
          </a:p>
          <a:p>
            <a:pPr indent="-228600" lvl="0" marL="457200" rtl="0" algn="ctr">
              <a:spcBef>
                <a:spcPts val="0"/>
              </a:spcBef>
              <a:buClr>
                <a:srgbClr val="2D3639"/>
              </a:buClr>
              <a:buFont typeface="Times New Roman"/>
            </a:pPr>
            <a:r>
              <a:rPr lang="en">
                <a:solidFill>
                  <a:srgbClr val="2D363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Russians agreed to these rules</a:t>
            </a:r>
          </a:p>
          <a:p>
            <a:pPr lvl="0" algn="l">
              <a:spcBef>
                <a:spcPts val="0"/>
              </a:spcBef>
              <a:buNone/>
            </a:pPr>
            <a:r>
              <a:rPr lang="en" sz="2400">
                <a:solidFill>
                  <a:srgbClr val="2D363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During this time Russia was isolated to their neighbours meaning they had little access to new ideas and inventions.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D363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2D363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5379" y="1216571"/>
            <a:ext cx="2626925" cy="175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Mongols impact in the middle east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solidFill>
            <a:srgbClr val="9FC5E8"/>
          </a:solidFill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Background:Mongol incursion began in the early 13th century and was lead by Genghis Khan. Conquest was completed around 1250 by Genghis’s grandson Hulagu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Events: Mongols invaded Persia in the 13th century, by the time the conquest was completed the persian population was decreased to barely ¼ of what is was.The Mongols kept the persians in poverty and destroyed the economy.</a:t>
            </a:r>
          </a:p>
        </p:txBody>
      </p:sp>
      <p:pic>
        <p:nvPicPr>
          <p:cNvPr descr="Second Opium War - Wikipedia"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250" y="3043024"/>
            <a:ext cx="3942648" cy="183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Mongols impact on china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solidFill>
            <a:srgbClr val="F9CB9C"/>
          </a:solidFill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Impacts the Mongols had on China were: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complete  reunification of China; having conquered Xixia, the Jin, Kara- Kitai and Song Dynasty.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Mongols also brought cultural influences from the Middle East into China such as surgery and astronomy.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9976" y="3051474"/>
            <a:ext cx="3088074" cy="189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