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62" r:id="rId3"/>
    <p:sldId id="263" r:id="rId4"/>
    <p:sldId id="264" r:id="rId5"/>
    <p:sldId id="265" r:id="rId6"/>
    <p:sldId id="267" r:id="rId7"/>
    <p:sldId id="304" r:id="rId8"/>
    <p:sldId id="305" r:id="rId9"/>
    <p:sldId id="306" r:id="rId10"/>
    <p:sldId id="307" r:id="rId11"/>
    <p:sldId id="308" r:id="rId12"/>
    <p:sldId id="309" r:id="rId13"/>
    <p:sldId id="257" r:id="rId14"/>
    <p:sldId id="310" r:id="rId15"/>
    <p:sldId id="312" r:id="rId16"/>
    <p:sldId id="311" r:id="rId17"/>
    <p:sldId id="268" r:id="rId18"/>
    <p:sldId id="270" r:id="rId19"/>
    <p:sldId id="271" r:id="rId20"/>
    <p:sldId id="272" r:id="rId21"/>
    <p:sldId id="274" r:id="rId22"/>
    <p:sldId id="276" r:id="rId23"/>
    <p:sldId id="259" r:id="rId24"/>
    <p:sldId id="296" r:id="rId25"/>
    <p:sldId id="297" r:id="rId26"/>
    <p:sldId id="299" r:id="rId27"/>
    <p:sldId id="300" r:id="rId28"/>
    <p:sldId id="301" r:id="rId29"/>
    <p:sldId id="302" r:id="rId30"/>
    <p:sldId id="30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96"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E7B951-FFC9-4B72-8DB7-5CC3DAB94B84}" type="datetimeFigureOut">
              <a:rPr lang="en-US" smtClean="0"/>
              <a:t>9/9/2015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EB8BA-91BA-4A8A-AA34-5C1A95B0CF9D}" type="slidenum">
              <a:rPr lang="en-US" smtClean="0"/>
              <a:t>‹#›</a:t>
            </a:fld>
            <a:endParaRPr lang="en-US"/>
          </a:p>
        </p:txBody>
      </p:sp>
    </p:spTree>
    <p:extLst>
      <p:ext uri="{BB962C8B-B14F-4D97-AF65-F5344CB8AC3E}">
        <p14:creationId xmlns:p14="http://schemas.microsoft.com/office/powerpoint/2010/main" val="1414524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135432-BF0D-4921-AF7E-40420BC08B61}" type="slidenum">
              <a:rPr lang="en-US" altLang="en-US"/>
              <a:pPr eaLnBrk="1" hangingPunct="1"/>
              <a:t>26</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68891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899EF7-99B2-4AF3-A147-D982D1C0A1EB}" type="slidenum">
              <a:rPr lang="en-US" altLang="en-US"/>
              <a:pPr eaLnBrk="1" hangingPunct="1"/>
              <a:t>27</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81082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9/9/2015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9/9/2015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9/9/2015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9/9/2015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9/9/2015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AIDS &amp; Malaria</a:t>
            </a:r>
            <a:endParaRPr lang="en-US" dirty="0"/>
          </a:p>
        </p:txBody>
      </p:sp>
      <p:sp>
        <p:nvSpPr>
          <p:cNvPr id="3" name="Subtitle 2"/>
          <p:cNvSpPr>
            <a:spLocks noGrp="1"/>
          </p:cNvSpPr>
          <p:nvPr>
            <p:ph type="subTitle" idx="1"/>
          </p:nvPr>
        </p:nvSpPr>
        <p:spPr/>
        <p:txBody>
          <a:bodyPr>
            <a:normAutofit fontScale="47500" lnSpcReduction="20000"/>
          </a:bodyPr>
          <a:lstStyle/>
          <a:p>
            <a:pPr marL="457200" indent="-457200">
              <a:buAutoNum type="arabicPeriod"/>
            </a:pPr>
            <a:r>
              <a:rPr lang="en-US" dirty="0" smtClean="0"/>
              <a:t>How does climate affect the spread of Malaria?</a:t>
            </a:r>
          </a:p>
          <a:p>
            <a:pPr marL="457200" indent="-457200">
              <a:buAutoNum type="arabicPeriod"/>
            </a:pPr>
            <a:r>
              <a:rPr lang="en-US" dirty="0" smtClean="0"/>
              <a:t>Why are children most often victims?</a:t>
            </a:r>
          </a:p>
          <a:p>
            <a:pPr marL="457200" indent="-457200">
              <a:buAutoNum type="arabicPeriod"/>
            </a:pPr>
            <a:r>
              <a:rPr lang="en-US" dirty="0" smtClean="0"/>
              <a:t>How are the 2 diseases alike?</a:t>
            </a:r>
          </a:p>
          <a:p>
            <a:pPr marL="457200" indent="-457200">
              <a:buAutoNum type="arabicPeriod"/>
            </a:pPr>
            <a:r>
              <a:rPr lang="en-US" dirty="0" smtClean="0"/>
              <a:t>Why do people put awareness posters at places like parks &amp; Churches?</a:t>
            </a:r>
          </a:p>
        </p:txBody>
      </p:sp>
    </p:spTree>
    <p:extLst>
      <p:ext uri="{BB962C8B-B14F-4D97-AF65-F5344CB8AC3E}">
        <p14:creationId xmlns:p14="http://schemas.microsoft.com/office/powerpoint/2010/main" val="2069348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 Pins</a:t>
            </a:r>
            <a:endParaRPr lang="en-US" dirty="0"/>
          </a:p>
        </p:txBody>
      </p:sp>
      <p:sp>
        <p:nvSpPr>
          <p:cNvPr id="3" name="Content Placeholder 2"/>
          <p:cNvSpPr>
            <a:spLocks noGrp="1"/>
          </p:cNvSpPr>
          <p:nvPr>
            <p:ph idx="1"/>
          </p:nvPr>
        </p:nvSpPr>
        <p:spPr>
          <a:xfrm>
            <a:off x="7554686" y="1801708"/>
            <a:ext cx="3885640" cy="4023360"/>
          </a:xfrm>
        </p:spPr>
        <p:txBody>
          <a:bodyPr>
            <a:normAutofit/>
          </a:bodyPr>
          <a:lstStyle/>
          <a:p>
            <a:r>
              <a:rPr lang="en-US" sz="2800" dirty="0" smtClean="0"/>
              <a:t>AIDS patients in South Africa (at Soweto Hospice) have made these pins to helps spread awareness of the disease to others.  They receive food while at the Hospice, but also emotional support from other people living with AIDS.</a:t>
            </a:r>
            <a:endParaRPr lang="en-US" sz="2800" dirty="0"/>
          </a:p>
        </p:txBody>
      </p:sp>
      <p:pic>
        <p:nvPicPr>
          <p:cNvPr id="4098" name="Picture 2" descr="http://stephenlewisfoundation.files.wordpress.com/2010/05/beaded-aids-ribbons-empowerment-centre-soweto-hospice-big-shoes-south-africa-kristina-laukkanen-may-3-2010.jpg?w=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1737360"/>
            <a:ext cx="6162371" cy="408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706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A mural in Ghana challenging HIV related stig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90" y="624557"/>
            <a:ext cx="11361510" cy="554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73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Stigma about HIV/AIDS spreads the disease even more</a:t>
            </a:r>
            <a:endParaRPr lang="en-US" b="1" dirty="0"/>
          </a:p>
        </p:txBody>
      </p:sp>
      <p:sp>
        <p:nvSpPr>
          <p:cNvPr id="5" name="TextBox 4"/>
          <p:cNvSpPr txBox="1"/>
          <p:nvPr/>
        </p:nvSpPr>
        <p:spPr>
          <a:xfrm>
            <a:off x="870857" y="1850571"/>
            <a:ext cx="10776857" cy="4401205"/>
          </a:xfrm>
          <a:prstGeom prst="rect">
            <a:avLst/>
          </a:prstGeom>
          <a:noFill/>
        </p:spPr>
        <p:txBody>
          <a:bodyPr wrap="square" numCol="2" spcCol="457200" rtlCol="0">
            <a:spAutoFit/>
          </a:bodyPr>
          <a:lstStyle/>
          <a:p>
            <a:r>
              <a:rPr lang="en-US" sz="2800" dirty="0" smtClean="0">
                <a:latin typeface="Berlin Sans FB" panose="020E0602020502020306" pitchFamily="34" charset="0"/>
              </a:rPr>
              <a:t>People in Africa who have HIV/AIDS have reported the following prejudices against them:</a:t>
            </a:r>
          </a:p>
          <a:p>
            <a:r>
              <a:rPr lang="en-US" sz="2800" dirty="0" smtClean="0">
                <a:latin typeface="Berlin Sans FB" panose="020E0602020502020306" pitchFamily="34" charset="0"/>
              </a:rPr>
              <a:t>*Loss of Job</a:t>
            </a:r>
          </a:p>
          <a:p>
            <a:r>
              <a:rPr lang="en-US" sz="2800" dirty="0" smtClean="0">
                <a:latin typeface="Berlin Sans FB" panose="020E0602020502020306" pitchFamily="34" charset="0"/>
              </a:rPr>
              <a:t>*Loss of Family</a:t>
            </a:r>
          </a:p>
          <a:p>
            <a:r>
              <a:rPr lang="en-US" sz="2800" dirty="0" smtClean="0">
                <a:latin typeface="Berlin Sans FB" panose="020E0602020502020306" pitchFamily="34" charset="0"/>
              </a:rPr>
              <a:t>*Poor care from doctors</a:t>
            </a:r>
          </a:p>
          <a:p>
            <a:r>
              <a:rPr lang="en-US" sz="2800" dirty="0" smtClean="0">
                <a:latin typeface="Berlin Sans FB" panose="020E0602020502020306" pitchFamily="34" charset="0"/>
              </a:rPr>
              <a:t>*Feeling worthless</a:t>
            </a:r>
          </a:p>
          <a:p>
            <a:r>
              <a:rPr lang="en-US" sz="2800" dirty="0" smtClean="0">
                <a:latin typeface="Berlin Sans FB" panose="020E0602020502020306" pitchFamily="34" charset="0"/>
              </a:rPr>
              <a:t>*Loss of reputation</a:t>
            </a:r>
          </a:p>
          <a:p>
            <a:endParaRPr lang="en-US" sz="2800" dirty="0" smtClean="0">
              <a:latin typeface="Berlin Sans FB" panose="020E0602020502020306" pitchFamily="34" charset="0"/>
            </a:endParaRPr>
          </a:p>
          <a:p>
            <a:endParaRPr lang="en-US" sz="2800" dirty="0">
              <a:latin typeface="Berlin Sans FB" panose="020E0602020502020306" pitchFamily="34" charset="0"/>
            </a:endParaRPr>
          </a:p>
          <a:p>
            <a:r>
              <a:rPr lang="en-US" sz="2800" dirty="0" smtClean="0">
                <a:latin typeface="Berlin Sans FB" panose="020E0602020502020306" pitchFamily="34" charset="0"/>
              </a:rPr>
              <a:t>This makes LOTS of people afraid to get tested, go to the doctor to get treatment, or tell others if they have HIV.  In the end, this secrecy only </a:t>
            </a:r>
            <a:r>
              <a:rPr lang="en-US" sz="2800" b="1" dirty="0" smtClean="0">
                <a:latin typeface="Berlin Sans FB" panose="020E0602020502020306" pitchFamily="34" charset="0"/>
              </a:rPr>
              <a:t>spreads the disease more </a:t>
            </a:r>
            <a:r>
              <a:rPr lang="en-US" sz="2800" dirty="0" smtClean="0">
                <a:latin typeface="Berlin Sans FB" panose="020E0602020502020306" pitchFamily="34" charset="0"/>
              </a:rPr>
              <a:t>and makes the lives of those who do have the disease much worse than they need to be. </a:t>
            </a:r>
            <a:endParaRPr lang="en-US" sz="2800" dirty="0">
              <a:latin typeface="Berlin Sans FB" panose="020E0602020502020306" pitchFamily="34" charset="0"/>
            </a:endParaRPr>
          </a:p>
        </p:txBody>
      </p:sp>
    </p:spTree>
    <p:extLst>
      <p:ext uri="{BB962C8B-B14F-4D97-AF65-F5344CB8AC3E}">
        <p14:creationId xmlns:p14="http://schemas.microsoft.com/office/powerpoint/2010/main" val="2724632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Drought</a:t>
            </a:r>
            <a:endParaRPr lang="en-US" dirty="0"/>
          </a:p>
        </p:txBody>
      </p:sp>
      <p:sp>
        <p:nvSpPr>
          <p:cNvPr id="5" name="Subtitle 4"/>
          <p:cNvSpPr>
            <a:spLocks noGrp="1"/>
          </p:cNvSpPr>
          <p:nvPr>
            <p:ph type="subTitle" idx="1"/>
          </p:nvPr>
        </p:nvSpPr>
        <p:spPr/>
        <p:txBody>
          <a:bodyPr/>
          <a:lstStyle/>
          <a:p>
            <a:r>
              <a:rPr lang="en-US" dirty="0" smtClean="0"/>
              <a:t>How is climate related to Drought?</a:t>
            </a:r>
          </a:p>
          <a:p>
            <a:r>
              <a:rPr lang="en-US" dirty="0" smtClean="0"/>
              <a:t>Why would drought be worse in the Great Rift </a:t>
            </a:r>
            <a:r>
              <a:rPr lang="en-US" dirty="0" err="1" smtClean="0"/>
              <a:t>ValleY</a:t>
            </a:r>
            <a:r>
              <a:rPr lang="en-US" dirty="0" smtClean="0"/>
              <a:t>?</a:t>
            </a:r>
            <a:endParaRPr lang="en-US" dirty="0"/>
          </a:p>
        </p:txBody>
      </p:sp>
    </p:spTree>
    <p:extLst>
      <p:ext uri="{BB962C8B-B14F-4D97-AF65-F5344CB8AC3E}">
        <p14:creationId xmlns:p14="http://schemas.microsoft.com/office/powerpoint/2010/main" val="3928102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www.africatrademagazine.com/images/news/SA-drou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712" y="286603"/>
            <a:ext cx="9793968" cy="618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598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8714" y="0"/>
            <a:ext cx="6005511" cy="6695271"/>
          </a:xfrm>
          <a:prstGeom prst="rect">
            <a:avLst/>
          </a:prstGeom>
        </p:spPr>
      </p:pic>
      <p:sp>
        <p:nvSpPr>
          <p:cNvPr id="5" name="TextBox 4"/>
          <p:cNvSpPr txBox="1"/>
          <p:nvPr/>
        </p:nvSpPr>
        <p:spPr>
          <a:xfrm>
            <a:off x="6977743" y="696686"/>
            <a:ext cx="4724400" cy="4524315"/>
          </a:xfrm>
          <a:prstGeom prst="rect">
            <a:avLst/>
          </a:prstGeom>
          <a:noFill/>
        </p:spPr>
        <p:txBody>
          <a:bodyPr wrap="square" rtlCol="0">
            <a:spAutoFit/>
          </a:bodyPr>
          <a:lstStyle/>
          <a:p>
            <a:r>
              <a:rPr lang="en-US" sz="7200" b="1" dirty="0" smtClean="0">
                <a:latin typeface="Bradley Hand ITC" panose="03070402050302030203" pitchFamily="66" charset="0"/>
              </a:rPr>
              <a:t>Total Annual Rainfall </a:t>
            </a:r>
          </a:p>
          <a:p>
            <a:r>
              <a:rPr lang="en-US" sz="7200" b="1" dirty="0" smtClean="0">
                <a:latin typeface="Bradley Hand ITC" panose="03070402050302030203" pitchFamily="66" charset="0"/>
              </a:rPr>
              <a:t>in Africa</a:t>
            </a:r>
            <a:endParaRPr lang="en-US" sz="7200" b="1" dirty="0">
              <a:latin typeface="Bradley Hand ITC" panose="03070402050302030203" pitchFamily="66" charset="0"/>
            </a:endParaRPr>
          </a:p>
        </p:txBody>
      </p:sp>
    </p:spTree>
    <p:extLst>
      <p:ext uri="{BB962C8B-B14F-4D97-AF65-F5344CB8AC3E}">
        <p14:creationId xmlns:p14="http://schemas.microsoft.com/office/powerpoint/2010/main" val="979115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People walk past a dry riverbed in the </a:t>
            </a:r>
            <a:r>
              <a:rPr lang="en-US" dirty="0" err="1"/>
              <a:t>Matam</a:t>
            </a:r>
            <a:r>
              <a:rPr lang="en-US" dirty="0"/>
              <a:t> region of northeastern Senegal in the Sahel region of Africa</a:t>
            </a:r>
          </a:p>
        </p:txBody>
      </p:sp>
      <p:pic>
        <p:nvPicPr>
          <p:cNvPr id="5" name="Content Placeholder 4"/>
          <p:cNvPicPr>
            <a:picLocks noGrp="1" noChangeAspect="1"/>
          </p:cNvPicPr>
          <p:nvPr>
            <p:ph type="pic" idx="1"/>
          </p:nvPr>
        </p:nvPicPr>
        <p:blipFill>
          <a:blip r:embed="rId2"/>
          <a:srcRect t="16406" b="16406"/>
          <a:stretch>
            <a:fillRect/>
          </a:stretch>
        </p:blipFill>
        <p:spPr>
          <a:prstGeom prst="rect">
            <a:avLst/>
          </a:prstGeom>
        </p:spPr>
      </p:pic>
      <p:sp>
        <p:nvSpPr>
          <p:cNvPr id="7" name="Text Placeholder 6"/>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120196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5907" y="5523494"/>
            <a:ext cx="10113645" cy="822960"/>
          </a:xfrm>
        </p:spPr>
        <p:txBody>
          <a:bodyPr/>
          <a:lstStyle/>
          <a:p>
            <a:r>
              <a:rPr lang="en-US" dirty="0"/>
              <a:t>Drought has affected residents of the </a:t>
            </a:r>
            <a:r>
              <a:rPr lang="en-US" dirty="0" err="1"/>
              <a:t>Mbera</a:t>
            </a:r>
            <a:r>
              <a:rPr lang="en-US" dirty="0"/>
              <a:t> refugee camp, Mauritania, in the Sahel region of Africa. </a:t>
            </a:r>
          </a:p>
        </p:txBody>
      </p:sp>
      <p:sp>
        <p:nvSpPr>
          <p:cNvPr id="8" name="Picture Placeholder 7"/>
          <p:cNvSpPr>
            <a:spLocks noGrp="1"/>
          </p:cNvSpPr>
          <p:nvPr>
            <p:ph type="pic" idx="1"/>
          </p:nvPr>
        </p:nvSpPr>
        <p:spPr/>
      </p:sp>
      <p:pic>
        <p:nvPicPr>
          <p:cNvPr id="8194" name="Picture 2" descr="Drought has affected residents of the Mbera refugee camp, Mauritania, in the Sahel region of Africa. Photo: WFP/Justin Sm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231" y="241539"/>
            <a:ext cx="7620000" cy="507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860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Effects of Drought</a:t>
            </a:r>
            <a:endParaRPr lang="en-US" dirty="0"/>
          </a:p>
        </p:txBody>
      </p:sp>
      <p:sp>
        <p:nvSpPr>
          <p:cNvPr id="6" name="Content Placeholder 5"/>
          <p:cNvSpPr>
            <a:spLocks noGrp="1"/>
          </p:cNvSpPr>
          <p:nvPr>
            <p:ph idx="1"/>
          </p:nvPr>
        </p:nvSpPr>
        <p:spPr/>
        <p:txBody>
          <a:bodyPr>
            <a:noAutofit/>
          </a:bodyPr>
          <a:lstStyle/>
          <a:p>
            <a:r>
              <a:rPr lang="en-US" sz="3200" dirty="0"/>
              <a:t>Periodic drought occurs naturally in most parts of the world, and has been linked to the migration of early humans from Africa more than 100,000 years ago. </a:t>
            </a:r>
            <a:endParaRPr lang="en-US" sz="3200" dirty="0" smtClean="0"/>
          </a:p>
          <a:p>
            <a:r>
              <a:rPr lang="en-US" sz="3200" dirty="0" smtClean="0"/>
              <a:t>The </a:t>
            </a:r>
            <a:r>
              <a:rPr lang="en-US" sz="3200" dirty="0"/>
              <a:t>impact of drought can be reduced through careful land management, and drought alone rarely causes famine: poverty, poor distribution systems and other socio-political factors are also to </a:t>
            </a:r>
            <a:r>
              <a:rPr lang="en-US" sz="3200" dirty="0" smtClean="0"/>
              <a:t>blame.</a:t>
            </a:r>
            <a:endParaRPr lang="en-US" sz="3200" dirty="0"/>
          </a:p>
        </p:txBody>
      </p:sp>
    </p:spTree>
    <p:extLst>
      <p:ext uri="{BB962C8B-B14F-4D97-AF65-F5344CB8AC3E}">
        <p14:creationId xmlns:p14="http://schemas.microsoft.com/office/powerpoint/2010/main" val="2933466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tunza.mobi/wp-content/uploads/2010/08/drough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69" y="286603"/>
            <a:ext cx="10938276" cy="56828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67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endParaRPr lang="en-US"/>
          </a:p>
        </p:txBody>
      </p:sp>
      <p:pic>
        <p:nvPicPr>
          <p:cNvPr id="1026" name="Picture 2" descr="http://media3.s-nbcnews.com/i/msnbc/Components/Interactives/Health/AIDS/AP_AIDS_GLOBAL_CHA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658" y="67107"/>
            <a:ext cx="10076697" cy="485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002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report2009.amnesty.org/press-area/sites/default/files/25358_hqprint.jpg"/>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630391" y="376194"/>
            <a:ext cx="8724541" cy="597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924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thelargest.net/wp-content/uploads/2011/03/dadaab-camp.jpg"/>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406105" y="75281"/>
            <a:ext cx="9654684" cy="65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590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622321" y="1006416"/>
            <a:ext cx="7772400" cy="762000"/>
          </a:xfrm>
        </p:spPr>
        <p:txBody>
          <a:bodyPr/>
          <a:lstStyle/>
          <a:p>
            <a:pPr algn="l" eaLnBrk="1" hangingPunct="1"/>
            <a:r>
              <a:rPr lang="en-US" altLang="en-US" b="1" u="sng" dirty="0" smtClean="0">
                <a:latin typeface="Times New Roman" panose="02020603050405020304" pitchFamily="18" charset="0"/>
              </a:rPr>
              <a:t>Ethiopia</a:t>
            </a:r>
          </a:p>
        </p:txBody>
      </p:sp>
      <p:sp>
        <p:nvSpPr>
          <p:cNvPr id="108547" name="Rectangle 3"/>
          <p:cNvSpPr>
            <a:spLocks noGrp="1" noChangeArrowheads="1"/>
          </p:cNvSpPr>
          <p:nvPr>
            <p:ph type="body" idx="1"/>
          </p:nvPr>
        </p:nvSpPr>
        <p:spPr>
          <a:xfrm>
            <a:off x="86264" y="1828801"/>
            <a:ext cx="4209691" cy="4339086"/>
          </a:xfrm>
        </p:spPr>
        <p:txBody>
          <a:bodyPr>
            <a:normAutofit lnSpcReduction="10000"/>
          </a:bodyPr>
          <a:lstStyle/>
          <a:p>
            <a:pPr eaLnBrk="1" hangingPunct="1"/>
            <a:r>
              <a:rPr lang="en-US" altLang="en-US" sz="4000" dirty="0" smtClean="0">
                <a:latin typeface="Times New Roman" panose="02020603050405020304" pitchFamily="18" charset="0"/>
              </a:rPr>
              <a:t>Difficult Environment:</a:t>
            </a:r>
          </a:p>
          <a:p>
            <a:pPr lvl="1" eaLnBrk="1" hangingPunct="1"/>
            <a:r>
              <a:rPr lang="en-US" altLang="en-US" sz="3600" dirty="0" smtClean="0">
                <a:latin typeface="Times New Roman" panose="02020603050405020304" pitchFamily="18" charset="0"/>
              </a:rPr>
              <a:t>Deep Canyons </a:t>
            </a:r>
            <a:r>
              <a:rPr lang="en-US" altLang="en-US" sz="3600" dirty="0" smtClean="0">
                <a:latin typeface="Times New Roman" panose="02020603050405020304" pitchFamily="18" charset="0"/>
                <a:sym typeface="Wingdings" panose="05000000000000000000" pitchFamily="2" charset="2"/>
              </a:rPr>
              <a:t> Isolated Villages</a:t>
            </a:r>
            <a:endParaRPr lang="en-US" altLang="en-US" sz="3600" dirty="0" smtClean="0">
              <a:latin typeface="Times New Roman" panose="02020603050405020304" pitchFamily="18" charset="0"/>
            </a:endParaRPr>
          </a:p>
          <a:p>
            <a:pPr lvl="1" eaLnBrk="1" hangingPunct="1"/>
            <a:r>
              <a:rPr lang="en-US" altLang="en-US" sz="3600" dirty="0" smtClean="0">
                <a:latin typeface="Times New Roman" panose="02020603050405020304" pitchFamily="18" charset="0"/>
              </a:rPr>
              <a:t>Crops Depend on Erratic Rainfall</a:t>
            </a:r>
          </a:p>
          <a:p>
            <a:pPr lvl="1" eaLnBrk="1" hangingPunct="1"/>
            <a:r>
              <a:rPr lang="en-US" altLang="en-US" sz="3600" dirty="0" smtClean="0">
                <a:latin typeface="Times New Roman" panose="02020603050405020304" pitchFamily="18" charset="0"/>
              </a:rPr>
              <a:t>Prolonged Drought </a:t>
            </a:r>
            <a:r>
              <a:rPr lang="en-US" altLang="en-US" sz="3600" dirty="0" smtClean="0">
                <a:latin typeface="Times New Roman" panose="02020603050405020304" pitchFamily="18" charset="0"/>
                <a:sym typeface="Wingdings" panose="05000000000000000000" pitchFamily="2" charset="2"/>
              </a:rPr>
              <a:t> Famine</a:t>
            </a:r>
            <a:endParaRPr lang="en-US" altLang="en-US" sz="3600" dirty="0" smtClean="0">
              <a:latin typeface="Times New Roman" panose="02020603050405020304" pitchFamily="18" charset="0"/>
            </a:endParaRPr>
          </a:p>
        </p:txBody>
      </p:sp>
      <p:pic>
        <p:nvPicPr>
          <p:cNvPr id="68612" name="Picture 4" descr="ETHIOPIA, PLATEAU OF SIMIEN MT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9792" y="2376578"/>
            <a:ext cx="7467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49005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dissolve">
                                      <p:cBhvr>
                                        <p:cTn id="7" dur="5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dissolve">
                                      <p:cBhvr>
                                        <p:cTn id="12" dur="500"/>
                                        <p:tgtEl>
                                          <p:spTgt spid="1085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dissolve">
                                      <p:cBhvr>
                                        <p:cTn id="17" dur="500"/>
                                        <p:tgtEl>
                                          <p:spTgt spid="1085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8547">
                                            <p:txEl>
                                              <p:pRg st="3" end="3"/>
                                            </p:txEl>
                                          </p:spTgt>
                                        </p:tgtEl>
                                        <p:attrNameLst>
                                          <p:attrName>style.visibility</p:attrName>
                                        </p:attrNameLst>
                                      </p:cBhvr>
                                      <p:to>
                                        <p:strVal val="visible"/>
                                      </p:to>
                                    </p:set>
                                    <p:animEffect transition="in" filter="dissolve">
                                      <p:cBhvr>
                                        <p:cTn id="22" dur="500"/>
                                        <p:tgtEl>
                                          <p:spTgt spid="1085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Genocide</a:t>
            </a:r>
            <a:endParaRPr lang="en-US" dirty="0"/>
          </a:p>
        </p:txBody>
      </p:sp>
      <p:sp>
        <p:nvSpPr>
          <p:cNvPr id="5" name="Subtitle 4"/>
          <p:cNvSpPr>
            <a:spLocks noGrp="1"/>
          </p:cNvSpPr>
          <p:nvPr>
            <p:ph type="subTitle" idx="1"/>
          </p:nvPr>
        </p:nvSpPr>
        <p:spPr/>
        <p:txBody>
          <a:bodyPr>
            <a:normAutofit fontScale="92500" lnSpcReduction="10000"/>
          </a:bodyPr>
          <a:lstStyle/>
          <a:p>
            <a:r>
              <a:rPr lang="en-US" dirty="0" smtClean="0"/>
              <a:t>How did governments cause/impact the Genocides?</a:t>
            </a:r>
          </a:p>
          <a:p>
            <a:r>
              <a:rPr lang="en-US" dirty="0" smtClean="0"/>
              <a:t>How did the colonial practice of putting 2+ ethnic groups in 1 country cause the Genocides?</a:t>
            </a:r>
            <a:endParaRPr lang="en-US" dirty="0"/>
          </a:p>
        </p:txBody>
      </p:sp>
    </p:spTree>
    <p:extLst>
      <p:ext uri="{BB962C8B-B14F-4D97-AF65-F5344CB8AC3E}">
        <p14:creationId xmlns:p14="http://schemas.microsoft.com/office/powerpoint/2010/main" val="819854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Comparison</a:t>
            </a:r>
            <a:endParaRPr lang="en-US" dirty="0"/>
          </a:p>
        </p:txBody>
      </p:sp>
      <p:sp>
        <p:nvSpPr>
          <p:cNvPr id="5" name="Text Placeholder 4"/>
          <p:cNvSpPr>
            <a:spLocks noGrp="1"/>
          </p:cNvSpPr>
          <p:nvPr>
            <p:ph type="body" idx="1"/>
          </p:nvPr>
        </p:nvSpPr>
        <p:spPr/>
        <p:txBody>
          <a:bodyPr/>
          <a:lstStyle/>
          <a:p>
            <a:r>
              <a:rPr lang="en-US" dirty="0" smtClean="0"/>
              <a:t>Hutus</a:t>
            </a:r>
            <a:endParaRPr lang="en-US" dirty="0"/>
          </a:p>
        </p:txBody>
      </p:sp>
      <p:sp>
        <p:nvSpPr>
          <p:cNvPr id="6" name="Content Placeholder 5"/>
          <p:cNvSpPr>
            <a:spLocks noGrp="1"/>
          </p:cNvSpPr>
          <p:nvPr>
            <p:ph sz="half" idx="2"/>
          </p:nvPr>
        </p:nvSpPr>
        <p:spPr/>
        <p:txBody>
          <a:bodyPr/>
          <a:lstStyle/>
          <a:p>
            <a:pPr>
              <a:buFont typeface="Courier New" panose="02070309020205020404" pitchFamily="49" charset="0"/>
              <a:buChar char="o"/>
            </a:pPr>
            <a:r>
              <a:rPr lang="en-US" dirty="0" smtClean="0"/>
              <a:t>Majority of population</a:t>
            </a:r>
          </a:p>
          <a:p>
            <a:pPr>
              <a:buFont typeface="Courier New" panose="02070309020205020404" pitchFamily="49" charset="0"/>
              <a:buChar char="o"/>
            </a:pPr>
            <a:r>
              <a:rPr lang="en-US" dirty="0" smtClean="0"/>
              <a:t>Mostly grew crops</a:t>
            </a:r>
          </a:p>
          <a:p>
            <a:pPr>
              <a:buFont typeface="Courier New" panose="02070309020205020404" pitchFamily="49" charset="0"/>
              <a:buChar char="o"/>
            </a:pPr>
            <a:r>
              <a:rPr lang="en-US" dirty="0" smtClean="0"/>
              <a:t>Belgians classified them as “Broad Nose”</a:t>
            </a:r>
            <a:endParaRPr lang="en-US" dirty="0"/>
          </a:p>
        </p:txBody>
      </p:sp>
      <p:sp>
        <p:nvSpPr>
          <p:cNvPr id="7" name="Text Placeholder 6"/>
          <p:cNvSpPr>
            <a:spLocks noGrp="1"/>
          </p:cNvSpPr>
          <p:nvPr>
            <p:ph type="body" sz="quarter" idx="3"/>
          </p:nvPr>
        </p:nvSpPr>
        <p:spPr/>
        <p:txBody>
          <a:bodyPr/>
          <a:lstStyle/>
          <a:p>
            <a:r>
              <a:rPr lang="en-US" dirty="0" smtClean="0"/>
              <a:t>Tutsis</a:t>
            </a:r>
            <a:endParaRPr lang="en-US" dirty="0"/>
          </a:p>
        </p:txBody>
      </p:sp>
      <p:sp>
        <p:nvSpPr>
          <p:cNvPr id="8" name="Content Placeholder 7"/>
          <p:cNvSpPr>
            <a:spLocks noGrp="1"/>
          </p:cNvSpPr>
          <p:nvPr>
            <p:ph sz="quarter" idx="4"/>
          </p:nvPr>
        </p:nvSpPr>
        <p:spPr/>
        <p:txBody>
          <a:bodyPr/>
          <a:lstStyle/>
          <a:p>
            <a:pPr>
              <a:buFont typeface="Courier New" panose="02070309020205020404" pitchFamily="49" charset="0"/>
              <a:buChar char="o"/>
            </a:pPr>
            <a:r>
              <a:rPr lang="en-US" dirty="0" smtClean="0"/>
              <a:t>Minority of population</a:t>
            </a:r>
          </a:p>
          <a:p>
            <a:pPr>
              <a:buFont typeface="Courier New" panose="02070309020205020404" pitchFamily="49" charset="0"/>
              <a:buChar char="o"/>
            </a:pPr>
            <a:r>
              <a:rPr lang="en-US" dirty="0" smtClean="0"/>
              <a:t>Mostly herded animals</a:t>
            </a:r>
          </a:p>
          <a:p>
            <a:pPr>
              <a:buFont typeface="Courier New" panose="02070309020205020404" pitchFamily="49" charset="0"/>
              <a:buChar char="o"/>
            </a:pPr>
            <a:r>
              <a:rPr lang="en-US" dirty="0" smtClean="0"/>
              <a:t>Belgians classified them as “Long Nose”</a:t>
            </a:r>
            <a:endParaRPr lang="en-US" dirty="0"/>
          </a:p>
        </p:txBody>
      </p:sp>
    </p:spTree>
    <p:extLst>
      <p:ext uri="{BB962C8B-B14F-4D97-AF65-F5344CB8AC3E}">
        <p14:creationId xmlns:p14="http://schemas.microsoft.com/office/powerpoint/2010/main" val="3731734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Led to the Genocide in Rwanda?</a:t>
            </a:r>
            <a:endParaRPr lang="en-US" b="1" dirty="0"/>
          </a:p>
        </p:txBody>
      </p:sp>
      <p:sp>
        <p:nvSpPr>
          <p:cNvPr id="7" name="Content Placeholder 6"/>
          <p:cNvSpPr>
            <a:spLocks noGrp="1"/>
          </p:cNvSpPr>
          <p:nvPr>
            <p:ph idx="1"/>
          </p:nvPr>
        </p:nvSpPr>
        <p:spPr/>
        <p:txBody>
          <a:bodyPr/>
          <a:lstStyle/>
          <a:p>
            <a:r>
              <a:rPr lang="en-US" dirty="0" smtClean="0"/>
              <a:t>1.  Tutsis were the “upper class” when Belgium ruled Rwanda.  They also were seen as the upper class before the Belgians got there.</a:t>
            </a:r>
          </a:p>
          <a:p>
            <a:r>
              <a:rPr lang="en-US" dirty="0" smtClean="0"/>
              <a:t>2.  In the 1959, Hutus led a resistance group.  They killed 20,000 Tutsis and Rwanda was independent by 1961.</a:t>
            </a:r>
          </a:p>
          <a:p>
            <a:pPr marL="457200" indent="-457200">
              <a:buAutoNum type="arabicPeriod" startAt="3"/>
            </a:pPr>
            <a:r>
              <a:rPr lang="en-US" dirty="0" smtClean="0"/>
              <a:t>the Hutus led Rwanda for the next 30 years.  The Tutsis weren’t allowed to rule.  The Tutsis formed their own resistance group (“</a:t>
            </a:r>
            <a:r>
              <a:rPr lang="en-US" dirty="0" smtClean="0">
                <a:solidFill>
                  <a:schemeClr val="tx1"/>
                </a:solidFill>
              </a:rPr>
              <a:t>Rw</a:t>
            </a:r>
            <a:r>
              <a:rPr lang="en-US" altLang="en-US" dirty="0" smtClean="0">
                <a:solidFill>
                  <a:schemeClr val="tx1"/>
                </a:solidFill>
              </a:rPr>
              <a:t>andan </a:t>
            </a:r>
            <a:r>
              <a:rPr lang="en-US" altLang="en-US" dirty="0">
                <a:solidFill>
                  <a:schemeClr val="tx1"/>
                </a:solidFill>
              </a:rPr>
              <a:t>Patriotic </a:t>
            </a:r>
            <a:r>
              <a:rPr lang="en-US" altLang="en-US" dirty="0" smtClean="0">
                <a:solidFill>
                  <a:schemeClr val="tx1"/>
                </a:solidFill>
              </a:rPr>
              <a:t>Front”)</a:t>
            </a:r>
          </a:p>
          <a:p>
            <a:r>
              <a:rPr lang="en-US" altLang="en-US" dirty="0" smtClean="0">
                <a:solidFill>
                  <a:schemeClr val="tx1"/>
                </a:solidFill>
              </a:rPr>
              <a:t>4.  On </a:t>
            </a:r>
            <a:r>
              <a:rPr lang="en-US" altLang="en-US" dirty="0">
                <a:solidFill>
                  <a:schemeClr val="tx1"/>
                </a:solidFill>
              </a:rPr>
              <a:t>April 6, 1994,the airplane carrying Rwandan President </a:t>
            </a:r>
            <a:r>
              <a:rPr lang="en-US" altLang="en-US" dirty="0" err="1">
                <a:solidFill>
                  <a:schemeClr val="tx1"/>
                </a:solidFill>
              </a:rPr>
              <a:t>Habyarimana</a:t>
            </a:r>
            <a:r>
              <a:rPr lang="en-US" altLang="en-US" dirty="0">
                <a:solidFill>
                  <a:schemeClr val="tx1"/>
                </a:solidFill>
              </a:rPr>
              <a:t> and the Hutu president of Burundi was shot down as it prepared to land in </a:t>
            </a:r>
            <a:r>
              <a:rPr lang="en-US" altLang="en-US" dirty="0" smtClean="0">
                <a:solidFill>
                  <a:schemeClr val="tx1"/>
                </a:solidFill>
              </a:rPr>
              <a:t>Kigali.  Both </a:t>
            </a:r>
            <a:r>
              <a:rPr lang="en-US" altLang="en-US" dirty="0">
                <a:solidFill>
                  <a:schemeClr val="tx1"/>
                </a:solidFill>
              </a:rPr>
              <a:t>presidents died when the plane crashed</a:t>
            </a:r>
            <a:r>
              <a:rPr lang="en-US" altLang="en-US" dirty="0" smtClean="0">
                <a:solidFill>
                  <a:schemeClr val="tx1"/>
                </a:solidFill>
              </a:rPr>
              <a:t>.</a:t>
            </a:r>
          </a:p>
          <a:p>
            <a:r>
              <a:rPr lang="en-US" altLang="en-US" dirty="0" smtClean="0">
                <a:solidFill>
                  <a:schemeClr val="tx1"/>
                </a:solidFill>
              </a:rPr>
              <a:t>5.  The </a:t>
            </a:r>
            <a:r>
              <a:rPr lang="en-US" altLang="en-US" dirty="0">
                <a:solidFill>
                  <a:schemeClr val="tx1"/>
                </a:solidFill>
              </a:rPr>
              <a:t>H</a:t>
            </a:r>
            <a:r>
              <a:rPr lang="en-US" altLang="en-US" dirty="0" smtClean="0">
                <a:solidFill>
                  <a:schemeClr val="tx1"/>
                </a:solidFill>
              </a:rPr>
              <a:t>utus blamed the Tutsis.  The Tutsis blamed some Hutu extremists.   So both ethnic groups started to kill each other.</a:t>
            </a:r>
            <a:endParaRPr lang="en-US" altLang="en-US" dirty="0">
              <a:solidFill>
                <a:schemeClr val="tx1"/>
              </a:solidFill>
            </a:endParaRPr>
          </a:p>
          <a:p>
            <a:pPr marL="457200" indent="-457200">
              <a:buAutoNum type="arabicPeriod" startAt="3"/>
            </a:pPr>
            <a:endParaRPr lang="en-US" dirty="0">
              <a:solidFill>
                <a:schemeClr val="tx1"/>
              </a:solidFill>
            </a:endParaRPr>
          </a:p>
        </p:txBody>
      </p:sp>
    </p:spTree>
    <p:extLst>
      <p:ext uri="{BB962C8B-B14F-4D97-AF65-F5344CB8AC3E}">
        <p14:creationId xmlns:p14="http://schemas.microsoft.com/office/powerpoint/2010/main" val="3388673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38313" y="584200"/>
            <a:ext cx="8229600" cy="1143000"/>
          </a:xfrm>
        </p:spPr>
        <p:txBody>
          <a:bodyPr>
            <a:normAutofit/>
          </a:bodyPr>
          <a:lstStyle/>
          <a:p>
            <a:pPr eaLnBrk="1" hangingPunct="1"/>
            <a:r>
              <a:rPr lang="en-US" altLang="en-US" b="1" dirty="0" smtClean="0">
                <a:solidFill>
                  <a:schemeClr val="tx1"/>
                </a:solidFill>
              </a:rPr>
              <a:t>How did the killings happen?</a:t>
            </a:r>
          </a:p>
        </p:txBody>
      </p:sp>
      <p:sp>
        <p:nvSpPr>
          <p:cNvPr id="11267" name="Rectangle 3"/>
          <p:cNvSpPr>
            <a:spLocks noGrp="1" noChangeArrowheads="1"/>
          </p:cNvSpPr>
          <p:nvPr>
            <p:ph type="body" idx="1"/>
          </p:nvPr>
        </p:nvSpPr>
        <p:spPr>
          <a:xfrm>
            <a:off x="1270000" y="1778000"/>
            <a:ext cx="9550400" cy="4648200"/>
          </a:xfrm>
        </p:spPr>
        <p:txBody>
          <a:bodyPr>
            <a:normAutofit/>
          </a:bodyPr>
          <a:lstStyle/>
          <a:p>
            <a:pPr eaLnBrk="1" hangingPunct="1">
              <a:lnSpc>
                <a:spcPct val="90000"/>
              </a:lnSpc>
            </a:pPr>
            <a:r>
              <a:rPr lang="en-US" altLang="en-US" sz="2400" dirty="0">
                <a:solidFill>
                  <a:schemeClr val="tx1"/>
                </a:solidFill>
              </a:rPr>
              <a:t>Killed in their villages or in towns, often by their neighbors and fellow villagers</a:t>
            </a:r>
          </a:p>
          <a:p>
            <a:pPr eaLnBrk="1" hangingPunct="1">
              <a:lnSpc>
                <a:spcPct val="90000"/>
              </a:lnSpc>
            </a:pPr>
            <a:r>
              <a:rPr lang="en-US" altLang="en-US" sz="2400" dirty="0">
                <a:solidFill>
                  <a:schemeClr val="tx1"/>
                </a:solidFill>
              </a:rPr>
              <a:t>Militia members typically murdered their victims by hacking them with machetes, although some army units used rifles</a:t>
            </a:r>
          </a:p>
          <a:p>
            <a:pPr eaLnBrk="1" hangingPunct="1">
              <a:lnSpc>
                <a:spcPct val="90000"/>
              </a:lnSpc>
            </a:pPr>
            <a:r>
              <a:rPr lang="en-US" altLang="en-US" sz="2400" dirty="0">
                <a:solidFill>
                  <a:schemeClr val="tx1"/>
                </a:solidFill>
              </a:rPr>
              <a:t>The victims were often hiding in churches and school buildings, where Hutu gangs massacred them</a:t>
            </a:r>
          </a:p>
          <a:p>
            <a:pPr eaLnBrk="1" hangingPunct="1">
              <a:lnSpc>
                <a:spcPct val="90000"/>
              </a:lnSpc>
            </a:pPr>
            <a:r>
              <a:rPr lang="en-US" altLang="en-US" sz="2400" dirty="0">
                <a:solidFill>
                  <a:schemeClr val="tx1"/>
                </a:solidFill>
              </a:rPr>
              <a:t>Ordinary citizens were called on by local officials and government-sponsored radio to kill their neighbors and those who refused to kill were often killed themselves </a:t>
            </a:r>
          </a:p>
          <a:p>
            <a:pPr eaLnBrk="1" hangingPunct="1">
              <a:lnSpc>
                <a:spcPct val="90000"/>
              </a:lnSpc>
            </a:pPr>
            <a:r>
              <a:rPr lang="en-US" altLang="en-US" sz="2400" dirty="0">
                <a:solidFill>
                  <a:schemeClr val="tx1"/>
                </a:solidFill>
              </a:rPr>
              <a:t>Everyone killed so they weren’t killed themselves</a:t>
            </a:r>
            <a:r>
              <a:rPr lang="en-US" altLang="en-US" sz="2400" dirty="0" smtClean="0">
                <a:solidFill>
                  <a:schemeClr val="tx1"/>
                </a:solidFill>
              </a:rPr>
              <a:t>:</a:t>
            </a:r>
            <a:endParaRPr lang="en-US" altLang="en-US" sz="2400" dirty="0">
              <a:solidFill>
                <a:schemeClr val="tx1"/>
              </a:solidFill>
            </a:endParaRPr>
          </a:p>
        </p:txBody>
      </p:sp>
      <p:pic>
        <p:nvPicPr>
          <p:cNvPr id="11268" name="Picture 4" descr="rwanda-d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9801" y="4687889"/>
            <a:ext cx="28162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982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b="1" dirty="0" smtClean="0"/>
              <a:t>How many people were killed?</a:t>
            </a:r>
          </a:p>
        </p:txBody>
      </p:sp>
      <p:sp>
        <p:nvSpPr>
          <p:cNvPr id="12291" name="Rectangle 3"/>
          <p:cNvSpPr>
            <a:spLocks noGrp="1" noChangeArrowheads="1"/>
          </p:cNvSpPr>
          <p:nvPr>
            <p:ph type="body" idx="1"/>
          </p:nvPr>
        </p:nvSpPr>
        <p:spPr>
          <a:xfrm>
            <a:off x="1097280" y="1955800"/>
            <a:ext cx="10058400" cy="4267200"/>
          </a:xfrm>
        </p:spPr>
        <p:txBody>
          <a:bodyPr>
            <a:normAutofit/>
          </a:bodyPr>
          <a:lstStyle/>
          <a:p>
            <a:pPr eaLnBrk="1" hangingPunct="1">
              <a:lnSpc>
                <a:spcPct val="80000"/>
              </a:lnSpc>
            </a:pPr>
            <a:r>
              <a:rPr lang="en-US" altLang="en-US" sz="2800" dirty="0" smtClean="0">
                <a:solidFill>
                  <a:schemeClr val="tx1"/>
                </a:solidFill>
              </a:rPr>
              <a:t>The </a:t>
            </a:r>
            <a:r>
              <a:rPr lang="en-US" altLang="en-US" sz="2800" dirty="0">
                <a:solidFill>
                  <a:schemeClr val="tx1"/>
                </a:solidFill>
              </a:rPr>
              <a:t>RPF government has stated that 1,071,000 were killed, 10% of which were Hutu (determined in February 2008)</a:t>
            </a:r>
          </a:p>
          <a:p>
            <a:pPr eaLnBrk="1" hangingPunct="1">
              <a:lnSpc>
                <a:spcPct val="80000"/>
              </a:lnSpc>
            </a:pPr>
            <a:r>
              <a:rPr lang="en-US" altLang="en-US" sz="2800" dirty="0" smtClean="0">
                <a:solidFill>
                  <a:schemeClr val="tx1"/>
                </a:solidFill>
              </a:rPr>
              <a:t>United </a:t>
            </a:r>
            <a:r>
              <a:rPr lang="en-US" altLang="en-US" sz="2800" dirty="0">
                <a:solidFill>
                  <a:schemeClr val="tx1"/>
                </a:solidFill>
              </a:rPr>
              <a:t>Nations lists the toll as 800,000</a:t>
            </a:r>
          </a:p>
          <a:p>
            <a:pPr eaLnBrk="1" hangingPunct="1">
              <a:lnSpc>
                <a:spcPct val="80000"/>
              </a:lnSpc>
            </a:pPr>
            <a:r>
              <a:rPr lang="en-US" altLang="en-US" sz="2800" dirty="0">
                <a:solidFill>
                  <a:schemeClr val="tx1"/>
                </a:solidFill>
              </a:rPr>
              <a:t>African Rights estimates the number as "around 750,000," </a:t>
            </a:r>
          </a:p>
          <a:p>
            <a:pPr eaLnBrk="1" hangingPunct="1">
              <a:lnSpc>
                <a:spcPct val="80000"/>
              </a:lnSpc>
            </a:pPr>
            <a:r>
              <a:rPr lang="en-US" altLang="en-US" sz="2800" dirty="0">
                <a:solidFill>
                  <a:schemeClr val="tx1"/>
                </a:solidFill>
              </a:rPr>
              <a:t>Human Rights </a:t>
            </a:r>
            <a:r>
              <a:rPr lang="en-US" altLang="en-US" sz="2800" dirty="0" smtClean="0">
                <a:solidFill>
                  <a:schemeClr val="tx1"/>
                </a:solidFill>
              </a:rPr>
              <a:t>Wat</a:t>
            </a:r>
            <a:r>
              <a:rPr lang="en-US" altLang="en-US" sz="2800" dirty="0">
                <a:solidFill>
                  <a:schemeClr val="tx1"/>
                </a:solidFill>
              </a:rPr>
              <a:t>c</a:t>
            </a:r>
            <a:r>
              <a:rPr lang="en-US" altLang="en-US" sz="2800" dirty="0" smtClean="0">
                <a:solidFill>
                  <a:schemeClr val="tx1"/>
                </a:solidFill>
              </a:rPr>
              <a:t>h </a:t>
            </a:r>
            <a:r>
              <a:rPr lang="en-US" altLang="en-US" sz="2800" dirty="0">
                <a:solidFill>
                  <a:schemeClr val="tx1"/>
                </a:solidFill>
              </a:rPr>
              <a:t>states that it was "at least </a:t>
            </a:r>
            <a:r>
              <a:rPr lang="en-US" altLang="en-US" sz="2800" dirty="0" smtClean="0">
                <a:solidFill>
                  <a:schemeClr val="tx1"/>
                </a:solidFill>
              </a:rPr>
              <a:t>500,000”</a:t>
            </a:r>
          </a:p>
          <a:p>
            <a:pPr eaLnBrk="1" hangingPunct="1">
              <a:lnSpc>
                <a:spcPct val="80000"/>
              </a:lnSpc>
            </a:pPr>
            <a:endParaRPr lang="en-US" altLang="en-US" sz="2800" dirty="0">
              <a:solidFill>
                <a:schemeClr val="tx1"/>
              </a:solidFill>
            </a:endParaRPr>
          </a:p>
          <a:p>
            <a:pPr eaLnBrk="1" hangingPunct="1">
              <a:lnSpc>
                <a:spcPct val="80000"/>
              </a:lnSpc>
            </a:pPr>
            <a:r>
              <a:rPr lang="en-US" altLang="en-US" sz="2800" dirty="0" smtClean="0">
                <a:solidFill>
                  <a:schemeClr val="tx1"/>
                </a:solidFill>
              </a:rPr>
              <a:t>*2,000,000 Hutu refugees fled to Burundi, Democratic Republic of Congo, Tanzania, and Uganda.  This led to thousands of deaths from diseases in camps, and wars in those 4 countries.</a:t>
            </a:r>
            <a:endParaRPr lang="en-US" altLang="en-US" sz="2800" dirty="0">
              <a:solidFill>
                <a:schemeClr val="tx1"/>
              </a:solidFill>
            </a:endParaRPr>
          </a:p>
        </p:txBody>
      </p:sp>
    </p:spTree>
    <p:extLst>
      <p:ext uri="{BB962C8B-B14F-4D97-AF65-F5344CB8AC3E}">
        <p14:creationId xmlns:p14="http://schemas.microsoft.com/office/powerpoint/2010/main" val="3548485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0600" y="286603"/>
            <a:ext cx="5085080" cy="1450757"/>
          </a:xfrm>
        </p:spPr>
        <p:txBody>
          <a:bodyPr/>
          <a:lstStyle/>
          <a:p>
            <a:r>
              <a:rPr lang="en-US" dirty="0" smtClean="0"/>
              <a:t>Darfur Facts</a:t>
            </a:r>
            <a:endParaRPr lang="en-US" dirty="0"/>
          </a:p>
        </p:txBody>
      </p:sp>
      <p:sp>
        <p:nvSpPr>
          <p:cNvPr id="3" name="Content Placeholder 2"/>
          <p:cNvSpPr>
            <a:spLocks noGrp="1"/>
          </p:cNvSpPr>
          <p:nvPr>
            <p:ph idx="1"/>
          </p:nvPr>
        </p:nvSpPr>
        <p:spPr>
          <a:xfrm>
            <a:off x="6070600" y="1845734"/>
            <a:ext cx="5085080" cy="4023360"/>
          </a:xfrm>
        </p:spPr>
        <p:txBody>
          <a:bodyPr>
            <a:noAutofit/>
          </a:bodyPr>
          <a:lstStyle/>
          <a:p>
            <a:pPr>
              <a:buFont typeface="Wingdings" panose="05000000000000000000" pitchFamily="2" charset="2"/>
              <a:buChar char="Ø"/>
            </a:pPr>
            <a:r>
              <a:rPr lang="en-US" sz="3200" dirty="0" smtClean="0"/>
              <a:t>6,000,000 people live there</a:t>
            </a:r>
          </a:p>
          <a:p>
            <a:pPr>
              <a:buFont typeface="Wingdings" panose="05000000000000000000" pitchFamily="2" charset="2"/>
              <a:buChar char="Ø"/>
            </a:pPr>
            <a:r>
              <a:rPr lang="en-US" sz="3200" dirty="0" smtClean="0"/>
              <a:t>100 different ethnic groups</a:t>
            </a:r>
          </a:p>
          <a:p>
            <a:pPr>
              <a:buFont typeface="Wingdings" panose="05000000000000000000" pitchFamily="2" charset="2"/>
              <a:buChar char="Ø"/>
            </a:pPr>
            <a:r>
              <a:rPr lang="en-US" sz="3200" dirty="0" smtClean="0"/>
              <a:t>Some are nomads</a:t>
            </a:r>
          </a:p>
          <a:p>
            <a:pPr>
              <a:buFont typeface="Wingdings" panose="05000000000000000000" pitchFamily="2" charset="2"/>
              <a:buChar char="Ø"/>
            </a:pPr>
            <a:r>
              <a:rPr lang="en-US" sz="3200" dirty="0" smtClean="0"/>
              <a:t>Some are farmers</a:t>
            </a:r>
          </a:p>
          <a:p>
            <a:pPr>
              <a:buFont typeface="Wingdings" panose="05000000000000000000" pitchFamily="2" charset="2"/>
              <a:buChar char="Ø"/>
            </a:pPr>
            <a:r>
              <a:rPr lang="en-US" sz="3200" dirty="0" smtClean="0"/>
              <a:t>All are </a:t>
            </a:r>
            <a:r>
              <a:rPr lang="en-US" sz="3200" dirty="0"/>
              <a:t>M</a:t>
            </a:r>
            <a:r>
              <a:rPr lang="en-US" sz="3200" dirty="0" smtClean="0"/>
              <a:t>uslim.</a:t>
            </a:r>
          </a:p>
        </p:txBody>
      </p:sp>
      <p:pic>
        <p:nvPicPr>
          <p:cNvPr id="27650" name="Picture 2" descr="http://www.unitedhumanrights.org/wp-content/uploads/2009/05/Darfur_map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4" y="175005"/>
            <a:ext cx="5305425" cy="6083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237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did the attacks happen?</a:t>
            </a:r>
            <a:endParaRPr lang="en-US" b="1" dirty="0"/>
          </a:p>
        </p:txBody>
      </p:sp>
      <p:sp>
        <p:nvSpPr>
          <p:cNvPr id="3" name="Content Placeholder 2"/>
          <p:cNvSpPr>
            <a:spLocks noGrp="1"/>
          </p:cNvSpPr>
          <p:nvPr>
            <p:ph idx="1"/>
          </p:nvPr>
        </p:nvSpPr>
        <p:spPr/>
        <p:txBody>
          <a:bodyPr>
            <a:normAutofit/>
          </a:bodyPr>
          <a:lstStyle/>
          <a:p>
            <a:r>
              <a:rPr lang="en-US" sz="3200" dirty="0"/>
              <a:t>Attacks on Darfuri villages commonly begin with Sudanese Air Force bombings. Air campaigns are often followed by Janjaweed militia raids. All remaining village men, women, and children are either murdered or forced to flee. Looting, burning food stocks, enslaving and raping women and children, and stealing livestock are common. Dead bodies are tossed in wells to contaminate water supplies and entire villages are burned to the ground.</a:t>
            </a:r>
          </a:p>
        </p:txBody>
      </p:sp>
    </p:spTree>
    <p:extLst>
      <p:ext uri="{BB962C8B-B14F-4D97-AF65-F5344CB8AC3E}">
        <p14:creationId xmlns:p14="http://schemas.microsoft.com/office/powerpoint/2010/main" val="603635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Symptoms</a:t>
            </a:r>
            <a:endParaRPr lang="en-US" dirty="0"/>
          </a:p>
        </p:txBody>
      </p:sp>
      <p:sp>
        <p:nvSpPr>
          <p:cNvPr id="6" name="Text Placeholder 5"/>
          <p:cNvSpPr>
            <a:spLocks noGrp="1"/>
          </p:cNvSpPr>
          <p:nvPr>
            <p:ph type="body" idx="1"/>
          </p:nvPr>
        </p:nvSpPr>
        <p:spPr/>
        <p:txBody>
          <a:bodyPr/>
          <a:lstStyle/>
          <a:p>
            <a:r>
              <a:rPr lang="en-US" dirty="0" smtClean="0"/>
              <a:t>Malaria</a:t>
            </a:r>
            <a:endParaRPr lang="en-US" dirty="0"/>
          </a:p>
        </p:txBody>
      </p:sp>
      <p:sp>
        <p:nvSpPr>
          <p:cNvPr id="7" name="Content Placeholder 6"/>
          <p:cNvSpPr>
            <a:spLocks noGrp="1"/>
          </p:cNvSpPr>
          <p:nvPr>
            <p:ph sz="half" idx="2"/>
          </p:nvPr>
        </p:nvSpPr>
        <p:spPr/>
        <p:txBody>
          <a:bodyPr/>
          <a:lstStyle/>
          <a:p>
            <a:r>
              <a:rPr lang="en-US" b="1" dirty="0"/>
              <a:t>Pain: </a:t>
            </a:r>
            <a:r>
              <a:rPr lang="en-US" dirty="0"/>
              <a:t>in the abdomen or muscles</a:t>
            </a:r>
          </a:p>
          <a:p>
            <a:r>
              <a:rPr lang="en-US" b="1" dirty="0"/>
              <a:t>Whole body: </a:t>
            </a:r>
            <a:r>
              <a:rPr lang="en-US" dirty="0"/>
              <a:t>chills, dizziness, fatigue, fever, malaise, nausea, night sweats, shivering, or sweating</a:t>
            </a:r>
          </a:p>
          <a:p>
            <a:r>
              <a:rPr lang="en-US" b="1" dirty="0"/>
              <a:t>Gastrointestinal: </a:t>
            </a:r>
            <a:r>
              <a:rPr lang="en-US" dirty="0"/>
              <a:t>diarrhea or vomiting</a:t>
            </a:r>
          </a:p>
          <a:p>
            <a:r>
              <a:rPr lang="en-US" b="1" dirty="0"/>
              <a:t>Also common: </a:t>
            </a:r>
            <a:r>
              <a:rPr lang="en-US" dirty="0"/>
              <a:t>fast heart rate, headache, mental confusion, pallor, shortness of breath, or yellow skin and eyes</a:t>
            </a:r>
          </a:p>
          <a:p>
            <a:endParaRPr lang="en-US" dirty="0"/>
          </a:p>
        </p:txBody>
      </p:sp>
      <p:sp>
        <p:nvSpPr>
          <p:cNvPr id="8" name="Text Placeholder 7"/>
          <p:cNvSpPr>
            <a:spLocks noGrp="1"/>
          </p:cNvSpPr>
          <p:nvPr>
            <p:ph type="body" sz="quarter" idx="3"/>
          </p:nvPr>
        </p:nvSpPr>
        <p:spPr/>
        <p:txBody>
          <a:bodyPr/>
          <a:lstStyle/>
          <a:p>
            <a:r>
              <a:rPr lang="en-US" dirty="0" smtClean="0"/>
              <a:t>AIDS</a:t>
            </a:r>
            <a:endParaRPr lang="en-US" dirty="0"/>
          </a:p>
        </p:txBody>
      </p:sp>
      <p:sp>
        <p:nvSpPr>
          <p:cNvPr id="9" name="Content Placeholder 8"/>
          <p:cNvSpPr>
            <a:spLocks noGrp="1"/>
          </p:cNvSpPr>
          <p:nvPr>
            <p:ph sz="quarter" idx="4"/>
          </p:nvPr>
        </p:nvSpPr>
        <p:spPr/>
        <p:txBody>
          <a:bodyPr>
            <a:normAutofit fontScale="77500" lnSpcReduction="20000"/>
          </a:bodyPr>
          <a:lstStyle/>
          <a:p>
            <a:r>
              <a:rPr lang="en-US" b="1" dirty="0"/>
              <a:t>Pain: </a:t>
            </a:r>
            <a:r>
              <a:rPr lang="en-US" dirty="0"/>
              <a:t>can occur while swallowing or in the abdomen</a:t>
            </a:r>
          </a:p>
          <a:p>
            <a:r>
              <a:rPr lang="en-US" b="1" dirty="0"/>
              <a:t>Cough: </a:t>
            </a:r>
            <a:r>
              <a:rPr lang="en-US" dirty="0"/>
              <a:t>can be dry</a:t>
            </a:r>
          </a:p>
          <a:p>
            <a:r>
              <a:rPr lang="en-US" b="1" dirty="0"/>
              <a:t>Whole body: </a:t>
            </a:r>
            <a:r>
              <a:rPr lang="en-US" dirty="0"/>
              <a:t>fatigue, fever, loss of </a:t>
            </a:r>
            <a:r>
              <a:rPr lang="en-US" dirty="0" smtClean="0"/>
              <a:t>appetite, nausea, </a:t>
            </a:r>
            <a:r>
              <a:rPr lang="en-US" dirty="0"/>
              <a:t>or sweating</a:t>
            </a:r>
          </a:p>
          <a:p>
            <a:r>
              <a:rPr lang="en-US" b="1" dirty="0"/>
              <a:t>Gastrointestinal: </a:t>
            </a:r>
            <a:r>
              <a:rPr lang="en-US" dirty="0"/>
              <a:t>persistent diarrhea</a:t>
            </a:r>
            <a:r>
              <a:rPr lang="en-US" dirty="0" smtClean="0"/>
              <a:t>, or vomiting</a:t>
            </a:r>
            <a:endParaRPr lang="en-US" dirty="0"/>
          </a:p>
          <a:p>
            <a:r>
              <a:rPr lang="en-US" b="1" dirty="0"/>
              <a:t>Throat: </a:t>
            </a:r>
            <a:r>
              <a:rPr lang="en-US" dirty="0"/>
              <a:t>difficulty swallowing or soreness</a:t>
            </a:r>
          </a:p>
          <a:p>
            <a:r>
              <a:rPr lang="en-US" b="1" dirty="0"/>
              <a:t>Mouth: </a:t>
            </a:r>
            <a:r>
              <a:rPr lang="en-US" dirty="0"/>
              <a:t>ulcers or white tongue</a:t>
            </a:r>
          </a:p>
          <a:p>
            <a:r>
              <a:rPr lang="en-US" b="1" dirty="0"/>
              <a:t>Groin: </a:t>
            </a:r>
            <a:r>
              <a:rPr lang="en-US" dirty="0"/>
              <a:t>sores or swelling</a:t>
            </a:r>
          </a:p>
          <a:p>
            <a:r>
              <a:rPr lang="en-US" b="1" dirty="0"/>
              <a:t>Also common: </a:t>
            </a:r>
            <a:r>
              <a:rPr lang="en-US" dirty="0"/>
              <a:t>headache, opportunistic infection, oral thrush, pneumonia, red blotches, skin rash, swollen lymph nodes, or unintentional weight loss</a:t>
            </a:r>
          </a:p>
          <a:p>
            <a:endParaRPr lang="en-US" dirty="0"/>
          </a:p>
        </p:txBody>
      </p:sp>
    </p:spTree>
    <p:extLst>
      <p:ext uri="{BB962C8B-B14F-4D97-AF65-F5344CB8AC3E}">
        <p14:creationId xmlns:p14="http://schemas.microsoft.com/office/powerpoint/2010/main" val="3655332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did the Genocide happen?</a:t>
            </a:r>
            <a:endParaRPr lang="en-US" b="1" dirty="0"/>
          </a:p>
        </p:txBody>
      </p:sp>
      <p:sp>
        <p:nvSpPr>
          <p:cNvPr id="3" name="Content Placeholder 2"/>
          <p:cNvSpPr>
            <a:spLocks noGrp="1"/>
          </p:cNvSpPr>
          <p:nvPr>
            <p:ph idx="1"/>
          </p:nvPr>
        </p:nvSpPr>
        <p:spPr>
          <a:xfrm>
            <a:off x="787400" y="1845734"/>
            <a:ext cx="10693400" cy="4023360"/>
          </a:xfrm>
        </p:spPr>
        <p:txBody>
          <a:bodyPr>
            <a:normAutofit lnSpcReduction="10000"/>
          </a:bodyPr>
          <a:lstStyle/>
          <a:p>
            <a:r>
              <a:rPr lang="en-US" sz="2800" dirty="0"/>
              <a:t>The “Darfur Genocide” refers to the current mass slaughter and rape of Darfuri men, women and children in Western Sudan. The killings began in 2003 and continue still </a:t>
            </a:r>
            <a:r>
              <a:rPr lang="en-US" sz="2800" dirty="0" smtClean="0"/>
              <a:t>today.</a:t>
            </a:r>
          </a:p>
          <a:p>
            <a:r>
              <a:rPr lang="en-US" sz="2800" dirty="0" smtClean="0"/>
              <a:t>The </a:t>
            </a:r>
            <a:r>
              <a:rPr lang="en-US" sz="2800" dirty="0"/>
              <a:t>genocide is being carried out by a group of government-armed and funded Arab militias known as the Janjaweed (which loosely translates to ‘devils on horseback</a:t>
            </a:r>
            <a:r>
              <a:rPr lang="en-US" sz="2800" dirty="0" smtClean="0"/>
              <a:t>’).  The Arabs are mostly nomadic.   These </a:t>
            </a:r>
            <a:r>
              <a:rPr lang="en-US" sz="2800" dirty="0"/>
              <a:t>militias are historic rivals of the main rebel groups, the Sudanese Liberation Movement (SLM), and the Justice and Equality Movement (JEM</a:t>
            </a:r>
            <a:r>
              <a:rPr lang="en-US" sz="2800" dirty="0" smtClean="0"/>
              <a:t>) (non-Arab, not-nomadic groups). </a:t>
            </a:r>
            <a:r>
              <a:rPr lang="en-US" sz="2800" dirty="0"/>
              <a:t>As of today, over 480,000 people have been killed, and over 2.8 million people are displaced.</a:t>
            </a:r>
          </a:p>
          <a:p>
            <a:endParaRPr lang="en-US" dirty="0"/>
          </a:p>
        </p:txBody>
      </p:sp>
    </p:spTree>
    <p:extLst>
      <p:ext uri="{BB962C8B-B14F-4D97-AF65-F5344CB8AC3E}">
        <p14:creationId xmlns:p14="http://schemas.microsoft.com/office/powerpoint/2010/main" val="332946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dirty="0"/>
          </a:p>
        </p:txBody>
      </p:sp>
      <p:pic>
        <p:nvPicPr>
          <p:cNvPr id="3074" name="Picture 2" descr="http://www.pilgrimafrica.org/wp-content/uploads/2013/03/malaria-afr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1011981"/>
            <a:ext cx="10202027" cy="467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979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5122" name="Picture 2" descr="https://m2.behance.net/rendition/pm/10543191/hd/c6f52ed9a4c4d2641dc65602146005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726" y="390120"/>
            <a:ext cx="6386147" cy="6368022"/>
          </a:xfrm>
          <a:prstGeom prst="rect">
            <a:avLst/>
          </a:prstGeom>
          <a:noFill/>
          <a:ln w="31750">
            <a:solidFill>
              <a:schemeClr val="tx1"/>
            </a:solidFill>
          </a:ln>
          <a:extLst>
            <a:ext uri="{909E8E84-426E-40DD-AFC4-6F175D3DCCD1}">
              <a14:hiddenFill xmlns:a14="http://schemas.microsoft.com/office/drawing/2010/main">
                <a:solidFill>
                  <a:srgbClr val="FFFFFF"/>
                </a:solidFill>
              </a14:hiddenFill>
            </a:ext>
          </a:extLst>
        </p:spPr>
      </p:pic>
      <p:pic>
        <p:nvPicPr>
          <p:cNvPr id="5124" name="Picture 4" descr="http://allafrica.com/download/pic/main/main/csiid/00151809:336cc668935c47ed553a7b85bbba0f71:arc614x376:w614:u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16373" y="1377843"/>
            <a:ext cx="6556659" cy="4015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277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6146" name="Picture 2" descr="Aids: Making Progress Against A Deadly Disease. World Aids Day: "/>
          <p:cNvPicPr>
            <a:picLocks noChangeAspect="1" noChangeArrowheads="1"/>
          </p:cNvPicPr>
          <p:nvPr/>
        </p:nvPicPr>
        <p:blipFill rotWithShape="1">
          <a:blip r:embed="rId2">
            <a:extLst>
              <a:ext uri="{28A0092B-C50C-407E-A947-70E740481C1C}">
                <a14:useLocalDpi xmlns:a14="http://schemas.microsoft.com/office/drawing/2010/main" val="0"/>
              </a:ext>
            </a:extLst>
          </a:blip>
          <a:srcRect t="56456" b="14527"/>
          <a:stretch/>
        </p:blipFill>
        <p:spPr bwMode="auto">
          <a:xfrm rot="16200000">
            <a:off x="2721390" y="-978315"/>
            <a:ext cx="6627300" cy="896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82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One Story of AIDS in Rwanda</a:t>
            </a:r>
            <a:endParaRPr lang="en-US" dirty="0"/>
          </a:p>
        </p:txBody>
      </p:sp>
      <p:sp>
        <p:nvSpPr>
          <p:cNvPr id="9" name="Rectangle 1"/>
          <p:cNvSpPr>
            <a:spLocks noGrp="1" noChangeArrowheads="1"/>
          </p:cNvSpPr>
          <p:nvPr>
            <p:ph idx="1"/>
          </p:nvPr>
        </p:nvSpPr>
        <p:spPr bwMode="auto">
          <a:xfrm>
            <a:off x="139959" y="1681297"/>
            <a:ext cx="1184987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"After finding out about my situation, it was not easy at all. When I was told that I was HIV-positive, I thought it was a joke, I didn't believe it. I spent several weeks feeling sorry for myself, asking myself what happened to me. I cried a lot, I didn't want to accept that I was infected. </a:t>
            </a:r>
            <a:r>
              <a:rPr kumimoji="0" lang="en-US" altLang="en-US" sz="1800" b="1" i="0" u="none" strike="noStrike" cap="none" normalizeH="0" baseline="0" dirty="0" smtClean="0">
                <a:ln>
                  <a:noFill/>
                </a:ln>
                <a:solidFill>
                  <a:schemeClr val="tx1"/>
                </a:solidFill>
                <a:effectLst/>
                <a:latin typeface="Arial" panose="020B0604020202020204" pitchFamily="34" charset="0"/>
              </a:rPr>
              <a:t>I could not imagine that I would stay alive for more than a week.</a:t>
            </a:r>
            <a:r>
              <a:rPr kumimoji="0" lang="en-US" altLang="en-US" sz="1800" b="0" i="0" u="none" strike="noStrike" cap="none" normalizeH="0" baseline="0" dirty="0" smtClean="0">
                <a:ln>
                  <a:noFill/>
                </a:ln>
                <a:solidFill>
                  <a:schemeClr val="tx1"/>
                </a:solidFill>
                <a:effectLst/>
                <a:latin typeface="Arial" panose="020B0604020202020204" pitchFamily="34" charset="0"/>
              </a:rPr>
              <a:t> When the news of my illness reached my office, I was dismissed outright. </a:t>
            </a:r>
            <a:r>
              <a:rPr kumimoji="0" lang="en-US" altLang="en-US" sz="1800" b="1" i="0" u="none" strike="noStrike" cap="none" normalizeH="0" baseline="0" dirty="0" smtClean="0">
                <a:ln>
                  <a:noFill/>
                </a:ln>
                <a:solidFill>
                  <a:schemeClr val="tx1"/>
                </a:solidFill>
                <a:effectLst/>
                <a:latin typeface="Arial" panose="020B0604020202020204" pitchFamily="34" charset="0"/>
              </a:rPr>
              <a:t>My boss thought I would either die very soon or contaminate the other colleagues.</a:t>
            </a:r>
            <a:r>
              <a:rPr kumimoji="0" lang="en-US" altLang="en-US" sz="1800" b="0" i="0" u="none" strike="noStrike" cap="none" normalizeH="0" baseline="0" dirty="0" smtClean="0">
                <a:ln>
                  <a:noFill/>
                </a:ln>
                <a:solidFill>
                  <a:schemeClr val="tx1"/>
                </a:solidFill>
                <a:effectLst/>
                <a:latin typeface="Arial" panose="020B0604020202020204" pitchFamily="34" charset="0"/>
              </a:rPr>
              <a:t> I found myself alone without friends or a job, and I realized that there was a problem. I began to accept the hard reality that it was necessary to fight to survive. I had no money, no savings and could not imagine that I would overcome this situation.“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John's girlfriend left him, and he found himself alone with a six-month-old baby. He remembers,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"It was even more difficult as I did not know how to take care of a baby. I did not know how to calm her cries during the night. I used to walk with my baby all day long to find something to eat…but this was not easy because I</a:t>
            </a:r>
            <a:r>
              <a:rPr kumimoji="0" lang="en-US" altLang="en-US" sz="1800" b="1" i="0" u="none" strike="noStrike" cap="none" normalizeH="0" baseline="0" dirty="0" smtClean="0">
                <a:ln>
                  <a:noFill/>
                </a:ln>
                <a:solidFill>
                  <a:schemeClr val="tx1"/>
                </a:solidFill>
                <a:effectLst/>
                <a:latin typeface="Arial" panose="020B0604020202020204" pitchFamily="34" charset="0"/>
              </a:rPr>
              <a:t> couldn't walk every day</a:t>
            </a:r>
            <a:r>
              <a:rPr kumimoji="0" lang="en-US" altLang="en-US" sz="1800" b="0" i="0" u="none" strike="noStrike" cap="none" normalizeH="0" baseline="0" dirty="0" smtClean="0">
                <a:ln>
                  <a:noFill/>
                </a:ln>
                <a:solidFill>
                  <a:schemeClr val="tx1"/>
                </a:solidFill>
                <a:effectLst/>
                <a:latin typeface="Arial" panose="020B0604020202020204" pitchFamily="34" charset="0"/>
              </a:rPr>
              <a:t> due to my illness." </a:t>
            </a:r>
          </a:p>
          <a:p>
            <a:pPr marL="0" lvl="0" indent="0">
              <a:lnSpc>
                <a:spcPct val="100000"/>
              </a:lnSpc>
              <a:buClrTx/>
              <a:buSzTx/>
              <a:buNone/>
            </a:pPr>
            <a:r>
              <a:rPr lang="en-US" altLang="en-US" sz="1800" dirty="0"/>
              <a:t/>
            </a:r>
            <a:br>
              <a:rPr lang="en-US" altLang="en-US" sz="1800" dirty="0"/>
            </a:br>
            <a:r>
              <a:rPr lang="en-US" altLang="en-US" sz="1800" dirty="0" smtClean="0"/>
              <a:t>(John is now receiving treatment due to the </a:t>
            </a:r>
            <a:r>
              <a:rPr lang="en-US" sz="1800" dirty="0"/>
              <a:t>SOS </a:t>
            </a:r>
            <a:r>
              <a:rPr lang="en-US" sz="1800" dirty="0" smtClean="0"/>
              <a:t>Children Rwanda.  His daughter also gets checkups to make sure she doesn’t get the disease, too.)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2348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ufvcascade.ca/wp-content/uploads/2010/11/Aids_is_commons_in_Afric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040" y="434339"/>
            <a:ext cx="8564880" cy="642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578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farm3.staticflickr.com/2844/9352571132_58fbf45452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824" y="286603"/>
            <a:ext cx="8215312" cy="602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8463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4H6VvjDGLPEhfYQrjYYNhw"/>
</p:tagLst>
</file>

<file path=ppt/tags/tag2.xml><?xml version="1.0" encoding="utf-8"?>
<p:tagLst xmlns:a="http://schemas.openxmlformats.org/drawingml/2006/main" xmlns:r="http://schemas.openxmlformats.org/officeDocument/2006/relationships" xmlns:p="http://schemas.openxmlformats.org/presentationml/2006/main">
  <p:tag name="DVSHAPEID" val="JibbGRL39bpiWgjta9mHu0"/>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223</TotalTime>
  <Words>1043</Words>
  <Application>Microsoft Office PowerPoint</Application>
  <PresentationFormat>Widescreen</PresentationFormat>
  <Paragraphs>98</Paragraphs>
  <Slides>30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Berlin Sans FB</vt:lpstr>
      <vt:lpstr>Bradley Hand ITC</vt:lpstr>
      <vt:lpstr>Calibri</vt:lpstr>
      <vt:lpstr>Calibri Light</vt:lpstr>
      <vt:lpstr>Courier New</vt:lpstr>
      <vt:lpstr>Times New Roman</vt:lpstr>
      <vt:lpstr>Wingdings</vt:lpstr>
      <vt:lpstr>Retrospect</vt:lpstr>
      <vt:lpstr>AIDS &amp; Malaria</vt:lpstr>
      <vt:lpstr>PowerPoint Presentation</vt:lpstr>
      <vt:lpstr>Symptoms</vt:lpstr>
      <vt:lpstr>PowerPoint Presentation</vt:lpstr>
      <vt:lpstr>PowerPoint Presentation</vt:lpstr>
      <vt:lpstr>PowerPoint Presentation</vt:lpstr>
      <vt:lpstr>One Story of AIDS in Rwanda</vt:lpstr>
      <vt:lpstr>PowerPoint Presentation</vt:lpstr>
      <vt:lpstr>PowerPoint Presentation</vt:lpstr>
      <vt:lpstr>Awareness Pins</vt:lpstr>
      <vt:lpstr>PowerPoint Presentation</vt:lpstr>
      <vt:lpstr>How Stigma about HIV/AIDS spreads the disease even more</vt:lpstr>
      <vt:lpstr>Drought</vt:lpstr>
      <vt:lpstr>PowerPoint Presentation</vt:lpstr>
      <vt:lpstr>PowerPoint Presentation</vt:lpstr>
      <vt:lpstr>People walk past a dry riverbed in the Matam region of northeastern Senegal in the Sahel region of Africa</vt:lpstr>
      <vt:lpstr>Drought has affected residents of the Mbera refugee camp, Mauritania, in the Sahel region of Africa. </vt:lpstr>
      <vt:lpstr>Effects of Drought</vt:lpstr>
      <vt:lpstr>PowerPoint Presentation</vt:lpstr>
      <vt:lpstr>PowerPoint Presentation</vt:lpstr>
      <vt:lpstr>PowerPoint Presentation</vt:lpstr>
      <vt:lpstr>Ethiopia</vt:lpstr>
      <vt:lpstr>Genocide</vt:lpstr>
      <vt:lpstr>Comparison</vt:lpstr>
      <vt:lpstr>What Led to the Genocide in Rwanda?</vt:lpstr>
      <vt:lpstr>How did the killings happen?</vt:lpstr>
      <vt:lpstr>How many people were killed?</vt:lpstr>
      <vt:lpstr>Darfur Facts</vt:lpstr>
      <vt:lpstr>How did the attacks happen?</vt:lpstr>
      <vt:lpstr>Why did the Genocide happen?</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AIDS &amp; Malaria</dc:title>
  <dc:creator>Amanda Jirka</dc:creator>
  <cp:lastModifiedBy>Amanda Jirka</cp:lastModifiedBy>
  <cp:revision>22</cp:revision>
  <dcterms:created xsi:type="dcterms:W3CDTF">2015-09-08T19:48:02Z</dcterms:created>
  <dcterms:modified xsi:type="dcterms:W3CDTF">2015-09-09T21:53:26Z</dcterms:modified>
</cp:coreProperties>
</file>