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45A3B-6FDF-4055-A6A9-5DE1B094B2F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2A8A9-4CA8-4B3A-A006-410E1168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7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5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0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5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9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6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77D0-DA69-4A8F-AC8E-E59C9D916E1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7300-95FD-4347-B9BB-C0787576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anose="02000600000000000000" pitchFamily="2" charset="0"/>
              </a:rPr>
              <a:t>Opener</a:t>
            </a:r>
            <a:r>
              <a:rPr lang="en-US" b="1" smtClean="0">
                <a:latin typeface="Segoe Print" panose="02000600000000000000" pitchFamily="2" charset="0"/>
              </a:rPr>
              <a:t>: </a:t>
            </a:r>
            <a:r>
              <a:rPr lang="en-US" b="1" smtClean="0">
                <a:latin typeface="Segoe Print" panose="02000600000000000000" pitchFamily="2" charset="0"/>
              </a:rPr>
              <a:t>3/9 </a:t>
            </a:r>
            <a:r>
              <a:rPr lang="en-US" b="1" dirty="0" smtClean="0">
                <a:latin typeface="Segoe Print" panose="02000600000000000000" pitchFamily="2" charset="0"/>
              </a:rPr>
              <a:t>- #7</a:t>
            </a:r>
            <a:endParaRPr lang="en-US" b="1" dirty="0">
              <a:latin typeface="Segoe Print" panose="020006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Segoe Print" panose="02000600000000000000" pitchFamily="2" charset="0"/>
              </a:rPr>
              <a:t>COPY</a:t>
            </a:r>
            <a:r>
              <a:rPr lang="en-US" dirty="0" smtClean="0">
                <a:latin typeface="Segoe Print" panose="02000600000000000000" pitchFamily="2" charset="0"/>
              </a:rPr>
              <a:t> and </a:t>
            </a:r>
            <a:r>
              <a:rPr lang="en-US" b="1" u="sng" dirty="0" smtClean="0">
                <a:latin typeface="Segoe Print" panose="02000600000000000000" pitchFamily="2" charset="0"/>
              </a:rPr>
              <a:t>analyze</a:t>
            </a:r>
            <a:r>
              <a:rPr lang="en-US" dirty="0" smtClean="0">
                <a:latin typeface="Segoe Print" panose="02000600000000000000" pitchFamily="2" charset="0"/>
              </a:rPr>
              <a:t> ONE of the quotes below in 3 </a:t>
            </a:r>
            <a:r>
              <a:rPr lang="en-US" b="1" dirty="0" smtClean="0">
                <a:latin typeface="Segoe Print" panose="02000600000000000000" pitchFamily="2" charset="0"/>
              </a:rPr>
              <a:t>complete sentences</a:t>
            </a:r>
            <a:r>
              <a:rPr lang="en-US" dirty="0" smtClean="0">
                <a:latin typeface="Segoe Print" panose="02000600000000000000" pitchFamily="2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egoe Print" panose="02000600000000000000" pitchFamily="2" charset="0"/>
              </a:rPr>
              <a:t>“Live </a:t>
            </a:r>
            <a:r>
              <a:rPr lang="en-US" dirty="0">
                <a:latin typeface="Segoe Print" panose="02000600000000000000" pitchFamily="2" charset="0"/>
              </a:rPr>
              <a:t>as if you were to die tomorrow. Learn as if you were to live forever</a:t>
            </a:r>
            <a:r>
              <a:rPr lang="en-US" dirty="0" smtClean="0">
                <a:latin typeface="Segoe Print" panose="02000600000000000000" pitchFamily="2" charset="0"/>
              </a:rPr>
              <a:t>.”</a:t>
            </a:r>
            <a:r>
              <a:rPr lang="en-US" dirty="0">
                <a:latin typeface="Segoe Print" panose="02000600000000000000" pitchFamily="2" charset="0"/>
              </a:rPr>
              <a:t/>
            </a:r>
            <a:br>
              <a:rPr lang="en-US" dirty="0">
                <a:latin typeface="Segoe Print" panose="02000600000000000000" pitchFamily="2" charset="0"/>
              </a:rPr>
            </a:br>
            <a:r>
              <a:rPr lang="en-US" dirty="0" smtClean="0">
                <a:latin typeface="Segoe Print" panose="02000600000000000000" pitchFamily="2" charset="0"/>
              </a:rPr>
              <a:t>				-</a:t>
            </a:r>
            <a:r>
              <a:rPr lang="en-US" dirty="0">
                <a:latin typeface="Segoe Print" panose="02000600000000000000" pitchFamily="2" charset="0"/>
              </a:rPr>
              <a:t>Mohandas </a:t>
            </a:r>
            <a:r>
              <a:rPr lang="en-US" dirty="0" smtClean="0">
                <a:latin typeface="Segoe Print" panose="02000600000000000000" pitchFamily="2" charset="0"/>
              </a:rPr>
              <a:t>Gandhi</a:t>
            </a:r>
          </a:p>
          <a:p>
            <a:pPr marL="0" indent="0">
              <a:buNone/>
            </a:pPr>
            <a:endParaRPr lang="en-US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egoe Print" panose="02000600000000000000" pitchFamily="2" charset="0"/>
              </a:rPr>
              <a:t>“An </a:t>
            </a:r>
            <a:r>
              <a:rPr lang="en-US" dirty="0">
                <a:latin typeface="Segoe Print" panose="02000600000000000000" pitchFamily="2" charset="0"/>
              </a:rPr>
              <a:t>eye for an eye only ends up making the whole world blind</a:t>
            </a:r>
            <a:r>
              <a:rPr lang="en-US" dirty="0" smtClean="0">
                <a:latin typeface="Segoe Print" panose="02000600000000000000" pitchFamily="2" charset="0"/>
              </a:rPr>
              <a:t>.”</a:t>
            </a:r>
          </a:p>
          <a:p>
            <a:pPr marL="0" indent="0">
              <a:buNone/>
            </a:pPr>
            <a:r>
              <a:rPr lang="en-US" dirty="0" smtClean="0">
                <a:latin typeface="Segoe Print" panose="02000600000000000000" pitchFamily="2" charset="0"/>
              </a:rPr>
              <a:t>				-Mohandas Gandhi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6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tatic.howstuffworks.com/gif/willow/east-india-company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19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smtClean="0">
                <a:latin typeface="Segoe Print" pitchFamily="2" charset="0"/>
              </a:rPr>
              <a:t>Europeans Arrive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 smtClean="0">
                <a:latin typeface="Segoe Print" pitchFamily="2" charset="0"/>
              </a:rPr>
              <a:t>In 1500s, French, Dutch and Portuguese build cloth and spice trades</a:t>
            </a:r>
          </a:p>
          <a:p>
            <a:endParaRPr lang="en-US" altLang="en-US" sz="2400" dirty="0" smtClean="0">
              <a:latin typeface="Segoe Print" pitchFamily="2" charset="0"/>
            </a:endParaRPr>
          </a:p>
          <a:p>
            <a:r>
              <a:rPr lang="en-US" altLang="en-US" sz="2400" dirty="0" smtClean="0">
                <a:latin typeface="Segoe Print" pitchFamily="2" charset="0"/>
              </a:rPr>
              <a:t>British East India Company controls Indian trade by the early 1600s</a:t>
            </a:r>
          </a:p>
          <a:p>
            <a:endParaRPr lang="en-US" altLang="en-US" sz="2400" dirty="0" smtClean="0">
              <a:latin typeface="Segoe Print" pitchFamily="2" charset="0"/>
            </a:endParaRPr>
          </a:p>
          <a:p>
            <a:r>
              <a:rPr lang="en-US" altLang="en-US" sz="2400" dirty="0" smtClean="0">
                <a:latin typeface="Segoe Print" pitchFamily="2" charset="0"/>
              </a:rPr>
              <a:t>Establish direct rule in 1857</a:t>
            </a:r>
          </a:p>
          <a:p>
            <a:pPr marL="0" indent="0" algn="ctr">
              <a:buNone/>
            </a:pPr>
            <a:endParaRPr lang="en-US" altLang="en-US" sz="24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Segoe Print" pitchFamily="2" charset="0"/>
              </a:rPr>
              <a:t>“The sun never sets on the British Empire.”</a:t>
            </a:r>
            <a:endParaRPr lang="en-US" altLang="en-US" sz="20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4341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14342" name="Picture 4" descr="http://angeliquefelix.com/images/flags/flag_great_britain_fl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843" y="258082"/>
            <a:ext cx="20574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0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Segoe Print" pitchFamily="2" charset="0"/>
              </a:rPr>
              <a:t>Independence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Segoe Print" pitchFamily="2" charset="0"/>
              </a:rPr>
              <a:t>Many people of South Asia wanted freedom from Great Britain</a:t>
            </a:r>
          </a:p>
          <a:p>
            <a:pPr eaLnBrk="1" hangingPunct="1">
              <a:buFont typeface="Arial" charset="0"/>
              <a:buNone/>
            </a:pPr>
            <a:endParaRPr lang="en-US" altLang="en-US" sz="3600" dirty="0" smtClean="0">
              <a:latin typeface="Segoe Print" pitchFamily="2" charset="0"/>
            </a:endParaRPr>
          </a:p>
          <a:p>
            <a:pPr eaLnBrk="1" hangingPunct="1"/>
            <a:r>
              <a:rPr lang="en-US" altLang="en-US" b="1" dirty="0" smtClean="0">
                <a:latin typeface="Segoe Print" pitchFamily="2" charset="0"/>
              </a:rPr>
              <a:t>Mohandas Gandhi </a:t>
            </a:r>
            <a:r>
              <a:rPr lang="en-US" altLang="en-US" dirty="0" smtClean="0">
                <a:latin typeface="Segoe Print" pitchFamily="2" charset="0"/>
              </a:rPr>
              <a:t>believed that Indians should rely </a:t>
            </a:r>
            <a:r>
              <a:rPr lang="en-US" altLang="en-US" smtClean="0">
                <a:latin typeface="Segoe Print" pitchFamily="2" charset="0"/>
              </a:rPr>
              <a:t>on </a:t>
            </a:r>
            <a:r>
              <a:rPr lang="en-US" altLang="en-US" u="sng" smtClean="0">
                <a:latin typeface="Segoe Print" pitchFamily="2" charset="0"/>
              </a:rPr>
              <a:t>nonviolent</a:t>
            </a:r>
            <a:r>
              <a:rPr lang="en-US" altLang="en-US" smtClean="0">
                <a:latin typeface="Segoe Print" pitchFamily="2" charset="0"/>
              </a:rPr>
              <a:t> </a:t>
            </a:r>
            <a:r>
              <a:rPr lang="en-US" altLang="en-US" dirty="0" smtClean="0">
                <a:latin typeface="Segoe Print" pitchFamily="2" charset="0"/>
              </a:rPr>
              <a:t>methods to persuade the British to leave India.</a:t>
            </a: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latin typeface="Segoe Print" pitchFamily="2" charset="0"/>
            </a:endParaRPr>
          </a:p>
          <a:p>
            <a:pPr eaLnBrk="1" hangingPunct="1"/>
            <a:endParaRPr lang="en-US" altLang="en-US" dirty="0" smtClean="0">
              <a:latin typeface="Segoe Print" pitchFamily="2" charset="0"/>
            </a:endParaRPr>
          </a:p>
          <a:p>
            <a:pPr eaLnBrk="1" hangingPunct="1"/>
            <a:endParaRPr lang="en-US" altLang="en-US" dirty="0" smtClean="0">
              <a:latin typeface="Segoe Print" pitchFamily="2" charset="0"/>
            </a:endParaRPr>
          </a:p>
          <a:p>
            <a:pPr eaLnBrk="1" hangingPunct="1"/>
            <a:endParaRPr lang="en-US" altLang="en-US" dirty="0" smtClean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1.bp.blogspot.com/_fTM4aWTxis8/R8ObnwOEocI/AAAAAAAAABE/tbRdrosQ_1U/s320/ghand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510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latin typeface="Segoe Print" pitchFamily="2" charset="0"/>
              </a:rPr>
              <a:t>Mohandas “Mahatma” Gandhi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7413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 smtClean="0">
                <a:latin typeface="Segoe Print" pitchFamily="2" charset="0"/>
              </a:rPr>
              <a:t>1888, studied law in London and got a job in South Africa</a:t>
            </a:r>
          </a:p>
          <a:p>
            <a:endParaRPr lang="en-US" altLang="en-US" sz="2400" dirty="0" smtClean="0">
              <a:latin typeface="Segoe Print" pitchFamily="2" charset="0"/>
            </a:endParaRPr>
          </a:p>
          <a:p>
            <a:r>
              <a:rPr lang="en-US" altLang="en-US" sz="2400" dirty="0" smtClean="0">
                <a:latin typeface="Segoe Print" pitchFamily="2" charset="0"/>
              </a:rPr>
              <a:t>While in South Africa Gandhi witnessed and experienced a lot of Indian prejudice.</a:t>
            </a:r>
          </a:p>
          <a:p>
            <a:endParaRPr lang="en-US" altLang="en-US" sz="2400" dirty="0" smtClean="0">
              <a:latin typeface="Segoe Print" pitchFamily="2" charset="0"/>
            </a:endParaRPr>
          </a:p>
          <a:p>
            <a:r>
              <a:rPr lang="en-US" altLang="en-US" sz="2400" dirty="0" smtClean="0">
                <a:latin typeface="Segoe Print" pitchFamily="2" charset="0"/>
              </a:rPr>
              <a:t>Gandhi first began using “non violent” protests against the South African government.</a:t>
            </a:r>
          </a:p>
          <a:p>
            <a:pPr eaLnBrk="1" hangingPunct="1"/>
            <a:endParaRPr lang="en-US" altLang="en-US" sz="24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anose="02000600000000000000" pitchFamily="2" charset="0"/>
              </a:rPr>
              <a:t>Independence Movement</a:t>
            </a:r>
            <a:endParaRPr lang="en-US" b="1" dirty="0">
              <a:latin typeface="Segoe Print" panose="020006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 smtClean="0">
                <a:latin typeface="Segoe Print" pitchFamily="2" charset="0"/>
              </a:rPr>
              <a:t> 1915 - Gandhi moved back to India where many Indians had turned against British rule.</a:t>
            </a:r>
          </a:p>
          <a:p>
            <a:endParaRPr lang="en-US" altLang="en-US" sz="2400" dirty="0" smtClean="0">
              <a:latin typeface="Segoe Print" pitchFamily="2" charset="0"/>
            </a:endParaRPr>
          </a:p>
          <a:p>
            <a:r>
              <a:rPr lang="en-US" altLang="en-US" sz="2400" dirty="0" smtClean="0">
                <a:latin typeface="Segoe Print" pitchFamily="2" charset="0"/>
              </a:rPr>
              <a:t>Gandhi employed </a:t>
            </a:r>
            <a:r>
              <a:rPr lang="en-US" altLang="en-US" sz="2400" b="1" dirty="0" smtClean="0">
                <a:latin typeface="Segoe Print" pitchFamily="2" charset="0"/>
              </a:rPr>
              <a:t>non-cooperation</a:t>
            </a:r>
            <a:r>
              <a:rPr lang="en-US" altLang="en-US" sz="2400" dirty="0" smtClean="0">
                <a:latin typeface="Segoe Print" pitchFamily="2" charset="0"/>
              </a:rPr>
              <a:t>, </a:t>
            </a:r>
            <a:r>
              <a:rPr lang="en-US" altLang="en-US" sz="2400" b="1" dirty="0" smtClean="0">
                <a:latin typeface="Segoe Print" pitchFamily="2" charset="0"/>
              </a:rPr>
              <a:t>non-violence</a:t>
            </a:r>
            <a:r>
              <a:rPr lang="en-US" altLang="en-US" sz="2400" dirty="0" smtClean="0">
                <a:latin typeface="Segoe Print" pitchFamily="2" charset="0"/>
              </a:rPr>
              <a:t> and </a:t>
            </a:r>
            <a:r>
              <a:rPr lang="en-US" altLang="en-US" sz="2400" b="1" dirty="0" smtClean="0">
                <a:latin typeface="Segoe Print" pitchFamily="2" charset="0"/>
              </a:rPr>
              <a:t>peaceful resistance</a:t>
            </a:r>
            <a:r>
              <a:rPr lang="en-US" altLang="en-US" sz="2400" dirty="0" smtClean="0">
                <a:latin typeface="Segoe Print" pitchFamily="2" charset="0"/>
              </a:rPr>
              <a:t> as his “weapons” in the struggle against the British</a:t>
            </a:r>
            <a:endParaRPr lang="en-US" altLang="en-US" sz="1600" dirty="0" smtClean="0">
              <a:latin typeface="Segoe Print" pitchFamily="2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en-US" sz="2000" dirty="0" smtClean="0">
                <a:latin typeface="Segoe Print" pitchFamily="2" charset="0"/>
              </a:rPr>
              <a:t>Began a boycott of British goods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1026" name="Picture 2" descr="https://www.adbusters.org/sites/default/files/magazine/82/Adbusters_82_Revolutions_1947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4267200" cy="29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ypad.northampton.ac.uk/richardrosebangalore/files/2014/06/www-activatingthoughts-blogspot-in_mahatma-gandhi-4-1nam1q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4267200" cy="30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9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anose="02000600000000000000" pitchFamily="2" charset="0"/>
              </a:rPr>
              <a:t>Independence</a:t>
            </a:r>
            <a:endParaRPr lang="en-US" b="1" dirty="0">
              <a:latin typeface="Segoe Print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latin typeface="Segoe Print" pitchFamily="2" charset="0"/>
              </a:rPr>
              <a:t>1947 – </a:t>
            </a:r>
            <a:r>
              <a:rPr lang="en-US" altLang="en-US" dirty="0" smtClean="0">
                <a:latin typeface="Segoe Print" pitchFamily="2" charset="0"/>
              </a:rPr>
              <a:t>India wins independence </a:t>
            </a:r>
          </a:p>
          <a:p>
            <a:endParaRPr lang="en-US" dirty="0" smtClean="0"/>
          </a:p>
          <a:p>
            <a:r>
              <a:rPr lang="en-US" b="1" dirty="0" smtClean="0">
                <a:latin typeface="Segoe Print" panose="02000600000000000000" pitchFamily="2" charset="0"/>
              </a:rPr>
              <a:t>1948</a:t>
            </a:r>
            <a:r>
              <a:rPr lang="en-US" dirty="0" smtClean="0">
                <a:latin typeface="Segoe Print" panose="02000600000000000000" pitchFamily="2" charset="0"/>
              </a:rPr>
              <a:t> – Gandhi     is assassinated     by a radical   Muslim</a:t>
            </a:r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2.bp.blogspot.com/-GitdYSe9l64/UQrHLXPb2uI/AAAAAAAAWDM/yCn7MhG-210/s1600/The+Last+Journey+of+Mahatma+Gandhi+-+February+1948+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62200"/>
            <a:ext cx="5257800" cy="364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87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lothmen.com/PageFile/pakistan-ma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30649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Segoe Print" pitchFamily="2" charset="0"/>
              </a:rPr>
              <a:t>Partition &amp; War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half" idx="1"/>
          </p:nvPr>
        </p:nvSpPr>
        <p:spPr>
          <a:xfrm>
            <a:off x="260596" y="1219200"/>
            <a:ext cx="4463804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Arial" charset="0"/>
              <a:buNone/>
            </a:pPr>
            <a:endParaRPr lang="en-US" altLang="en-US" sz="2400" b="1" dirty="0" smtClean="0">
              <a:latin typeface="Segoe Print" pitchFamily="2" charset="0"/>
            </a:endParaRPr>
          </a:p>
          <a:p>
            <a:pPr eaLnBrk="1" hangingPunct="1"/>
            <a:r>
              <a:rPr lang="en-US" altLang="en-US" b="1" dirty="0" smtClean="0">
                <a:latin typeface="Segoe Print" pitchFamily="2" charset="0"/>
              </a:rPr>
              <a:t>After independence two countries were created: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altLang="en-US" sz="2400" u="sng" dirty="0" smtClean="0">
                <a:latin typeface="Segoe Print" pitchFamily="2" charset="0"/>
              </a:rPr>
              <a:t>India</a:t>
            </a:r>
            <a:r>
              <a:rPr lang="en-US" altLang="en-US" sz="2400" dirty="0" smtClean="0">
                <a:latin typeface="Segoe Print" pitchFamily="2" charset="0"/>
              </a:rPr>
              <a:t> was reserved for the </a:t>
            </a:r>
            <a:r>
              <a:rPr lang="en-US" altLang="en-US" sz="2400" u="sng" dirty="0" smtClean="0">
                <a:latin typeface="Segoe Print" pitchFamily="2" charset="0"/>
              </a:rPr>
              <a:t>Hindus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altLang="en-US" sz="2400" u="sng" dirty="0" smtClean="0">
                <a:latin typeface="Segoe Print" pitchFamily="2" charset="0"/>
              </a:rPr>
              <a:t>West &amp; East Pakistan </a:t>
            </a:r>
            <a:r>
              <a:rPr lang="en-US" altLang="en-US" sz="2400" dirty="0" smtClean="0">
                <a:latin typeface="Segoe Print" pitchFamily="2" charset="0"/>
              </a:rPr>
              <a:t>was reserved for the </a:t>
            </a:r>
            <a:r>
              <a:rPr lang="en-US" altLang="en-US" sz="2400" u="sng" dirty="0" smtClean="0">
                <a:latin typeface="Segoe Print" pitchFamily="2" charset="0"/>
              </a:rPr>
              <a:t>Muslims</a:t>
            </a:r>
          </a:p>
          <a:p>
            <a:pPr eaLnBrk="1" hangingPunct="1"/>
            <a:endParaRPr lang="en-US" altLang="en-US" dirty="0" smtClean="0"/>
          </a:p>
          <a:p>
            <a:r>
              <a:rPr lang="en-US" altLang="en-US" dirty="0" smtClean="0">
                <a:latin typeface="Segoe Print" panose="02000600000000000000" pitchFamily="2" charset="0"/>
              </a:rPr>
              <a:t>Hindu-Muslim violence killed one million people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 smtClean="0">
                <a:latin typeface="Segoe Print" panose="02000600000000000000" pitchFamily="2" charset="0"/>
              </a:rPr>
              <a:t>10 million crossed borders: Hindus to India, Muslims to Pakistan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Segoe Print" pitchFamily="2" charset="0"/>
              </a:rPr>
              <a:t>Struggles after Independence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Segoe Print" pitchFamily="2" charset="0"/>
              </a:rPr>
              <a:t>Civil war between East &amp; West Pakistan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latin typeface="Segoe Print" pitchFamily="2" charset="0"/>
              </a:rPr>
              <a:t>Ethnically different and geographically far apart </a:t>
            </a:r>
            <a:endParaRPr lang="en-US" altLang="en-US" sz="2000" dirty="0">
              <a:latin typeface="Segoe Print" pitchFamily="2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latin typeface="Segoe Print" pitchFamily="2" charset="0"/>
              </a:rPr>
              <a:t>In </a:t>
            </a:r>
            <a:r>
              <a:rPr lang="en-US" altLang="en-US" sz="2000" b="1" dirty="0" smtClean="0">
                <a:latin typeface="Segoe Print" pitchFamily="2" charset="0"/>
              </a:rPr>
              <a:t>1971</a:t>
            </a:r>
            <a:r>
              <a:rPr lang="en-US" altLang="en-US" sz="2000" dirty="0" smtClean="0">
                <a:latin typeface="Segoe Print" pitchFamily="2" charset="0"/>
              </a:rPr>
              <a:t>, East Pakistan revolted and became the independent country of </a:t>
            </a:r>
            <a:r>
              <a:rPr lang="en-US" altLang="en-US" sz="2000" b="1" dirty="0" smtClean="0">
                <a:latin typeface="Segoe Print" pitchFamily="2" charset="0"/>
              </a:rPr>
              <a:t>Bangladesh.</a:t>
            </a:r>
          </a:p>
        </p:txBody>
      </p:sp>
      <p:pic>
        <p:nvPicPr>
          <p:cNvPr id="19460" name="Picture 4" descr="http://t0.gstatic.com/images?q=tbn:AOvE7jXGxbo1eM:http://images.encarta.msn.com/xrefmedia/sharemed/targets/images/pho/000ed/000ed719.j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086" y="3331029"/>
            <a:ext cx="4800600" cy="306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 descr="http://2.bp.blogspot.com/__AXlSGyuaWE/R3aqwYnYMvI/AAAAAAAAAAQ/ewcSE-snUkY/s320/bangladesh_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6" y="3350924"/>
            <a:ext cx="3276600" cy="304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0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287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Opener: 3/9 - #7</vt:lpstr>
      <vt:lpstr>Europeans Arrive</vt:lpstr>
      <vt:lpstr>Independence</vt:lpstr>
      <vt:lpstr>Mohandas “Mahatma” Gandhi</vt:lpstr>
      <vt:lpstr>Independence Movement</vt:lpstr>
      <vt:lpstr>Independence</vt:lpstr>
      <vt:lpstr>Partition &amp; War</vt:lpstr>
      <vt:lpstr>Struggles after Independence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DiBacco</dc:creator>
  <cp:lastModifiedBy>Stephen Puls</cp:lastModifiedBy>
  <cp:revision>13</cp:revision>
  <cp:lastPrinted>2014-09-23T19:37:40Z</cp:lastPrinted>
  <dcterms:created xsi:type="dcterms:W3CDTF">2014-09-23T13:12:17Z</dcterms:created>
  <dcterms:modified xsi:type="dcterms:W3CDTF">2015-03-09T12:10:44Z</dcterms:modified>
</cp:coreProperties>
</file>