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8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81EE2-5E33-4AD2-90C6-03B696E47FED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0A6E-1946-4129-9A68-DBB8C160D2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81EE2-5E33-4AD2-90C6-03B696E47FED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0A6E-1946-4129-9A68-DBB8C160D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81EE2-5E33-4AD2-90C6-03B696E47FED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0A6E-1946-4129-9A68-DBB8C160D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A2F81EE2-5E33-4AD2-90C6-03B696E47FED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fld id="{82360A6E-1946-4129-9A68-DBB8C160D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  <a:prstGeom prst="rect">
            <a:avLst/>
          </a:prstGeo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A2F81EE2-5E33-4AD2-90C6-03B696E47FED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fld id="{82360A6E-1946-4129-9A68-DBB8C160D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  <a:prstGeom prst="rect">
            <a:avLst/>
          </a:prstGeo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A2F81EE2-5E33-4AD2-90C6-03B696E47FED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fld id="{82360A6E-1946-4129-9A68-DBB8C160D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  <a:prstGeom prst="rect">
            <a:avLst/>
          </a:prstGeo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  <a:prstGeom prst="rect">
            <a:avLst/>
          </a:prstGeo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A2F81EE2-5E33-4AD2-90C6-03B696E47FED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fld id="{82360A6E-1946-4129-9A68-DBB8C160D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A2F81EE2-5E33-4AD2-90C6-03B696E47FED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fld id="{82360A6E-1946-4129-9A68-DBB8C160D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A2F81EE2-5E33-4AD2-90C6-03B696E47FED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fld id="{82360A6E-1946-4129-9A68-DBB8C160D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  <a:prstGeom prst="rect">
            <a:avLst/>
          </a:prstGeo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A2F81EE2-5E33-4AD2-90C6-03B696E47FED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fld id="{82360A6E-1946-4129-9A68-DBB8C160D2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  <a:prstGeom prst="rect">
            <a:avLst/>
          </a:prstGeo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prstGeom prst="rect">
            <a:avLst/>
          </a:prstGeo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  <a:prstGeom prst="rect">
            <a:avLst/>
          </a:prstGeom>
        </p:spPr>
        <p:txBody>
          <a:bodyPr/>
          <a:lstStyle/>
          <a:p>
            <a:fld id="{A2F81EE2-5E33-4AD2-90C6-03B696E47FED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  <a:prstGeom prst="rect">
            <a:avLst/>
          </a:prstGeom>
        </p:spPr>
        <p:txBody>
          <a:bodyPr/>
          <a:lstStyle/>
          <a:p>
            <a:fld id="{82360A6E-1946-4129-9A68-DBB8C160D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81EE2-5E33-4AD2-90C6-03B696E47FED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0A6E-1946-4129-9A68-DBB8C160D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A2F81EE2-5E33-4AD2-90C6-03B696E47FED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fld id="{82360A6E-1946-4129-9A68-DBB8C160D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A2F81EE2-5E33-4AD2-90C6-03B696E47FED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fld id="{82360A6E-1946-4129-9A68-DBB8C160D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A2F81EE2-5E33-4AD2-90C6-03B696E47FED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fld id="{82360A6E-1946-4129-9A68-DBB8C160D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  <a:prstGeom prst="rect">
            <a:avLst/>
          </a:prstGeo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A2F81EE2-5E33-4AD2-90C6-03B696E47FED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fld id="{82360A6E-1946-4129-9A68-DBB8C160D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  <a:prstGeom prst="rect">
            <a:avLst/>
          </a:prstGeo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A2F81EE2-5E33-4AD2-90C6-03B696E47FED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fld id="{82360A6E-1946-4129-9A68-DBB8C160D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  <a:prstGeom prst="rect">
            <a:avLst/>
          </a:prstGeo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  <a:prstGeom prst="rect">
            <a:avLst/>
          </a:prstGeo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A2F81EE2-5E33-4AD2-90C6-03B696E47FED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fld id="{82360A6E-1946-4129-9A68-DBB8C160D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A2F81EE2-5E33-4AD2-90C6-03B696E47FED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fld id="{82360A6E-1946-4129-9A68-DBB8C160D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A2F81EE2-5E33-4AD2-90C6-03B696E47FED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fld id="{82360A6E-1946-4129-9A68-DBB8C160D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  <a:prstGeom prst="rect">
            <a:avLst/>
          </a:prstGeo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A2F81EE2-5E33-4AD2-90C6-03B696E47FED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fld id="{82360A6E-1946-4129-9A68-DBB8C160D2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  <a:prstGeom prst="rect">
            <a:avLst/>
          </a:prstGeo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prstGeom prst="rect">
            <a:avLst/>
          </a:prstGeo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  <a:prstGeom prst="rect">
            <a:avLst/>
          </a:prstGeom>
        </p:spPr>
        <p:txBody>
          <a:bodyPr/>
          <a:lstStyle/>
          <a:p>
            <a:fld id="{A2F81EE2-5E33-4AD2-90C6-03B696E47FED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  <a:prstGeom prst="rect">
            <a:avLst/>
          </a:prstGeom>
        </p:spPr>
        <p:txBody>
          <a:bodyPr/>
          <a:lstStyle/>
          <a:p>
            <a:fld id="{82360A6E-1946-4129-9A68-DBB8C160D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81EE2-5E33-4AD2-90C6-03B696E47FED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0A6E-1946-4129-9A68-DBB8C160D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A2F81EE2-5E33-4AD2-90C6-03B696E47FED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fld id="{82360A6E-1946-4129-9A68-DBB8C160D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A2F81EE2-5E33-4AD2-90C6-03B696E47FED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fld id="{82360A6E-1946-4129-9A68-DBB8C160D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81EE2-5E33-4AD2-90C6-03B696E47FED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0A6E-1946-4129-9A68-DBB8C160D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81EE2-5E33-4AD2-90C6-03B696E47FED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0A6E-1946-4129-9A68-DBB8C160D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81EE2-5E33-4AD2-90C6-03B696E47FED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0A6E-1946-4129-9A68-DBB8C160D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81EE2-5E33-4AD2-90C6-03B696E47FED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0A6E-1946-4129-9A68-DBB8C160D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81EE2-5E33-4AD2-90C6-03B696E47FED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0A6E-1946-4129-9A68-DBB8C160D2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2F81EE2-5E33-4AD2-90C6-03B696E47FED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82360A6E-1946-4129-9A68-DBB8C160D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2F81EE2-5E33-4AD2-90C6-03B696E47FED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2360A6E-1946-4129-9A68-DBB8C160D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lvl="0">
              <a:spcBef>
                <a:spcPct val="0"/>
              </a:spcBef>
              <a:buNone/>
            </a:pPr>
            <a:r>
              <a:rPr kumimoji="0" lang="en-US" sz="4500" b="1" smtClean="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rPr>
              <a:t>iRespond Question Master</a:t>
            </a:r>
            <a:endParaRPr kumimoji="0" lang="en-US" sz="4500" b="1">
              <a:solidFill>
                <a:schemeClr val="accent1">
                  <a:satMod val="150000"/>
                </a:schemeClr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9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54864" tIns="91440" rtlCol="0">
            <a:normAutofit/>
          </a:bodyPr>
          <a:lstStyle/>
          <a:p>
            <a:pPr marL="438912" lvl="0" indent="-32004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</a:pPr>
            <a:r>
              <a:rPr kumimoji="0" lang="en-US" sz="3200" smtClean="0">
                <a:solidFill>
                  <a:schemeClr val="tx1"/>
                </a:solidFill>
              </a:rPr>
              <a:t>A.) Response A</a:t>
            </a:r>
            <a:endParaRPr kumimoji="0" lang="en-US" sz="3200">
              <a:solidFill>
                <a:schemeClr val="tx1"/>
              </a:solidFill>
            </a:endParaRPr>
          </a:p>
        </p:txBody>
      </p:sp>
      <p:sp>
        <p:nvSpPr>
          <p:cNvPr id="11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54864" tIns="91440" rtlCol="0">
            <a:normAutofit/>
          </a:bodyPr>
          <a:lstStyle/>
          <a:p>
            <a:pPr marL="438912" lvl="0" indent="-32004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</a:pPr>
            <a:r>
              <a:rPr kumimoji="0" lang="en-US" sz="3200" smtClean="0">
                <a:solidFill>
                  <a:schemeClr val="tx1"/>
                </a:solidFill>
              </a:rPr>
              <a:t>B.) Response B</a:t>
            </a:r>
            <a:endParaRPr kumimoji="0" lang="en-US" sz="3200">
              <a:solidFill>
                <a:schemeClr val="tx1"/>
              </a:solidFill>
            </a:endParaRPr>
          </a:p>
        </p:txBody>
      </p:sp>
      <p:sp>
        <p:nvSpPr>
          <p:cNvPr id="12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54864" tIns="91440" rtlCol="0">
            <a:normAutofit/>
          </a:bodyPr>
          <a:lstStyle/>
          <a:p>
            <a:pPr marL="438912" lvl="0" indent="-32004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</a:pPr>
            <a:r>
              <a:rPr kumimoji="0" lang="en-US" sz="3200" smtClean="0">
                <a:solidFill>
                  <a:schemeClr val="tx1"/>
                </a:solidFill>
              </a:rPr>
              <a:t>C.) Response C</a:t>
            </a:r>
            <a:endParaRPr kumimoji="0" lang="en-US" sz="3200">
              <a:solidFill>
                <a:schemeClr val="tx1"/>
              </a:solidFill>
            </a:endParaRPr>
          </a:p>
        </p:txBody>
      </p:sp>
      <p:sp>
        <p:nvSpPr>
          <p:cNvPr id="13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54864" tIns="91440" rtlCol="0">
            <a:normAutofit/>
          </a:bodyPr>
          <a:lstStyle/>
          <a:p>
            <a:pPr marL="438912" lvl="0" indent="-32004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</a:pPr>
            <a:r>
              <a:rPr kumimoji="0" lang="en-US" sz="3200" smtClean="0">
                <a:solidFill>
                  <a:schemeClr val="tx1"/>
                </a:solidFill>
              </a:rPr>
              <a:t>D.) Response D</a:t>
            </a:r>
            <a:endParaRPr kumimoji="0" lang="en-US" sz="3200">
              <a:solidFill>
                <a:schemeClr val="tx1"/>
              </a:solidFill>
            </a:endParaRPr>
          </a:p>
        </p:txBody>
      </p:sp>
      <p:sp>
        <p:nvSpPr>
          <p:cNvPr id="14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54864" tIns="91440" rtlCol="0">
            <a:normAutofit/>
          </a:bodyPr>
          <a:lstStyle/>
          <a:p>
            <a:pPr marL="438912" lvl="0" indent="-32004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</a:pPr>
            <a:r>
              <a:rPr kumimoji="0" lang="en-US" sz="3200" smtClean="0">
                <a:solidFill>
                  <a:schemeClr val="tx1"/>
                </a:solidFill>
              </a:rPr>
              <a:t>E.) Response E</a:t>
            </a:r>
            <a:endParaRPr kumimoji="0" lang="en-US" sz="3200">
              <a:solidFill>
                <a:schemeClr val="tx1"/>
              </a:solidFill>
            </a:endParaRPr>
          </a:p>
        </p:txBody>
      </p:sp>
      <p:sp>
        <p:nvSpPr>
          <p:cNvPr id="15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6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9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11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48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48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48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48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9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48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48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48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48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48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48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48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48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48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48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40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7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48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48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48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48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48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48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2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48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48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5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48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48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8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48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48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1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48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48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4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48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48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5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8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48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48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48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48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48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48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4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48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48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7848"/>
            <a:ext cx="8686800" cy="167335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Muslim Empires in 1683 </a:t>
            </a:r>
            <a:br>
              <a:rPr lang="en-US" sz="4000" dirty="0" smtClean="0"/>
            </a:br>
            <a:r>
              <a:rPr lang="en-US" sz="3000" dirty="0" smtClean="0"/>
              <a:t>Ottoman, Safavid, &amp; Mughal</a:t>
            </a:r>
            <a:endParaRPr lang="en-US" sz="3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1075" y="1600200"/>
            <a:ext cx="7172325" cy="5074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Safavid Art &amp; Architecture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3604366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209800"/>
            <a:ext cx="4554141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Mughal Empire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3475" y="1600200"/>
            <a:ext cx="7172325" cy="5074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Mughal Empire:</a:t>
            </a:r>
            <a:br>
              <a:rPr lang="en-US" dirty="0" smtClean="0"/>
            </a:br>
            <a:r>
              <a:rPr lang="en-US" dirty="0" smtClean="0"/>
              <a:t>Babur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1775191"/>
            <a:ext cx="4876800" cy="4625609"/>
          </a:xfrm>
        </p:spPr>
        <p:txBody>
          <a:bodyPr/>
          <a:lstStyle/>
          <a:p>
            <a:r>
              <a:rPr lang="en-US" dirty="0" smtClean="0"/>
              <a:t>Inherited the kingdom at the age 11</a:t>
            </a:r>
          </a:p>
          <a:p>
            <a:r>
              <a:rPr lang="en-US" dirty="0" smtClean="0"/>
              <a:t>It was taken away from him by his more powerful elders</a:t>
            </a:r>
          </a:p>
          <a:p>
            <a:r>
              <a:rPr lang="en-US" dirty="0" smtClean="0"/>
              <a:t>He raised a powerful army &amp; regained control of the Empire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966" y="2133600"/>
            <a:ext cx="3115434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Mughal Empire:</a:t>
            </a:r>
            <a:br>
              <a:rPr lang="en-US" dirty="0" smtClean="0"/>
            </a:br>
            <a:r>
              <a:rPr lang="en-US" dirty="0" smtClean="0"/>
              <a:t>Akbar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5029200" cy="439700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Grandson of Babur</a:t>
            </a:r>
          </a:p>
          <a:p>
            <a:r>
              <a:rPr lang="en-US" dirty="0" smtClean="0"/>
              <a:t>Akbar means “Great”</a:t>
            </a:r>
          </a:p>
          <a:p>
            <a:r>
              <a:rPr lang="en-US" dirty="0" smtClean="0"/>
              <a:t>Took the throne at age 13</a:t>
            </a:r>
          </a:p>
          <a:p>
            <a:r>
              <a:rPr lang="en-US" dirty="0" smtClean="0"/>
              <a:t>Supported aggressive military power</a:t>
            </a:r>
          </a:p>
          <a:p>
            <a:r>
              <a:rPr lang="en-US" dirty="0" smtClean="0"/>
              <a:t>Flourishing of art, literature, &amp; architecture</a:t>
            </a:r>
          </a:p>
          <a:p>
            <a:r>
              <a:rPr lang="en-US" dirty="0" smtClean="0"/>
              <a:t>Supported cultural diffusion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676400"/>
            <a:ext cx="2575965" cy="2646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www.exoticindiaart.com/artimages/mc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3989560"/>
            <a:ext cx="2057400" cy="2716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Mughal Empire:</a:t>
            </a:r>
            <a:br>
              <a:rPr lang="en-US" dirty="0" smtClean="0"/>
            </a:br>
            <a:r>
              <a:rPr lang="en-US" dirty="0" smtClean="0"/>
              <a:t>Akbar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851391"/>
            <a:ext cx="5562600" cy="4625609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smtClean="0"/>
              <a:t>Cultural diffusion:</a:t>
            </a:r>
          </a:p>
          <a:p>
            <a:pPr>
              <a:buNone/>
            </a:pPr>
            <a:r>
              <a:rPr lang="en-US" i="1" dirty="0" smtClean="0"/>
              <a:t>Islamic tradition of religious freedom</a:t>
            </a:r>
          </a:p>
          <a:p>
            <a:r>
              <a:rPr lang="en-US" dirty="0" smtClean="0"/>
              <a:t>Married Hindu princesses &amp; allowed them to practice Hindu rituals in his palace</a:t>
            </a:r>
          </a:p>
          <a:p>
            <a:r>
              <a:rPr lang="en-US" dirty="0" smtClean="0"/>
              <a:t>Appointed a Christian monk to tutor his son</a:t>
            </a:r>
          </a:p>
          <a:p>
            <a:r>
              <a:rPr lang="en-US" dirty="0" smtClean="0"/>
              <a:t>Foreigners could rise to a high office in </a:t>
            </a:r>
            <a:r>
              <a:rPr lang="en-US" dirty="0" err="1" smtClean="0"/>
              <a:t>gov’t</a:t>
            </a:r>
            <a:endParaRPr lang="en-US" dirty="0" smtClean="0"/>
          </a:p>
          <a:p>
            <a:r>
              <a:rPr lang="en-US" dirty="0" smtClean="0"/>
              <a:t>Soldiers of different languages developed a new language, Urdu, meaning “from the soldier camp”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2501439"/>
            <a:ext cx="3276600" cy="3365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Islamic Empires Decline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25609"/>
          </a:xfrm>
        </p:spPr>
        <p:txBody>
          <a:bodyPr/>
          <a:lstStyle/>
          <a:p>
            <a:r>
              <a:rPr lang="en-US" dirty="0" smtClean="0"/>
              <a:t>Incompetent leadership leads to the decline of both the Ottoman and Safavid Empires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877976"/>
            <a:ext cx="5410200" cy="382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 smtClean="0"/>
              <a:t>Muslim Empires were characterized by…</a:t>
            </a:r>
            <a:endParaRPr lang="en-US" sz="35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military technology </a:t>
            </a:r>
          </a:p>
          <a:p>
            <a:pPr>
              <a:buNone/>
            </a:pPr>
            <a:r>
              <a:rPr lang="en-US" dirty="0" smtClean="0"/>
              <a:t>	(gunpowder &amp; cannons)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Strong armies</a:t>
            </a:r>
          </a:p>
          <a:p>
            <a:endParaRPr lang="en-US" dirty="0" smtClean="0"/>
          </a:p>
          <a:p>
            <a:r>
              <a:rPr lang="en-US" dirty="0" smtClean="0"/>
              <a:t>Cultural diffusion</a:t>
            </a:r>
          </a:p>
          <a:p>
            <a:endParaRPr lang="en-US" dirty="0" smtClean="0"/>
          </a:p>
          <a:p>
            <a:r>
              <a:rPr lang="en-US" dirty="0" smtClean="0"/>
              <a:t>Improvements to bureaucratic government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Mehmed</a:t>
            </a:r>
            <a:r>
              <a:rPr lang="en-US" dirty="0" smtClean="0"/>
              <a:t> the Conqueror </a:t>
            </a:r>
            <a:br>
              <a:rPr lang="en-US" dirty="0" smtClean="0"/>
            </a:br>
            <a:r>
              <a:rPr lang="en-US" sz="3300" dirty="0" smtClean="0"/>
              <a:t>Ottomans 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133600"/>
            <a:ext cx="4191000" cy="4191000"/>
          </a:xfrm>
        </p:spPr>
        <p:txBody>
          <a:bodyPr>
            <a:noAutofit/>
          </a:bodyPr>
          <a:lstStyle/>
          <a:p>
            <a:r>
              <a:rPr lang="en-US" sz="2300" dirty="0" smtClean="0"/>
              <a:t>1300 - Byzantine Empire in decline</a:t>
            </a:r>
          </a:p>
          <a:p>
            <a:r>
              <a:rPr lang="en-US" sz="2300" dirty="0" smtClean="0"/>
              <a:t>Islamic warriors raided Byzantine Territory</a:t>
            </a:r>
          </a:p>
          <a:p>
            <a:r>
              <a:rPr lang="en-US" sz="2300" dirty="0" smtClean="0"/>
              <a:t>Most famous – Othman; his followers known as Ottomans.</a:t>
            </a:r>
          </a:p>
          <a:p>
            <a:r>
              <a:rPr lang="en-US" sz="2300" dirty="0" smtClean="0"/>
              <a:t>In 1453, </a:t>
            </a:r>
            <a:r>
              <a:rPr lang="en-US" sz="2300" dirty="0" err="1" smtClean="0"/>
              <a:t>Mehmed</a:t>
            </a:r>
            <a:r>
              <a:rPr lang="en-US" sz="2300" dirty="0" smtClean="0"/>
              <a:t> II (</a:t>
            </a:r>
            <a:r>
              <a:rPr lang="en-US" sz="2300" dirty="0" err="1" smtClean="0"/>
              <a:t>Mehmed</a:t>
            </a:r>
            <a:r>
              <a:rPr lang="en-US" sz="2300" dirty="0" smtClean="0"/>
              <a:t> the Conqueror) captured Constantinople after a seven-week long battle.</a:t>
            </a:r>
            <a:endParaRPr lang="en-US" sz="23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286000"/>
            <a:ext cx="4730705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Ottoman Empire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3475" y="1600200"/>
            <a:ext cx="7172325" cy="5074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Ottoman Empire:</a:t>
            </a:r>
            <a:br>
              <a:rPr lang="en-US" dirty="0" smtClean="0"/>
            </a:br>
            <a:r>
              <a:rPr lang="en-US" dirty="0" smtClean="0"/>
              <a:t>Suleyman the Magnificent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1981200"/>
            <a:ext cx="5410200" cy="3962400"/>
          </a:xfrm>
        </p:spPr>
        <p:txBody>
          <a:bodyPr>
            <a:normAutofit lnSpcReduction="10000"/>
          </a:bodyPr>
          <a:lstStyle/>
          <a:p>
            <a:r>
              <a:rPr lang="en-US" sz="2700" dirty="0" smtClean="0"/>
              <a:t>Ruled for 46 years</a:t>
            </a:r>
          </a:p>
          <a:p>
            <a:r>
              <a:rPr lang="en-US" sz="2700" dirty="0" smtClean="0"/>
              <a:t>Great military leader</a:t>
            </a:r>
          </a:p>
          <a:p>
            <a:r>
              <a:rPr lang="en-US" sz="2700" dirty="0" smtClean="0"/>
              <a:t>Created new law code (known as “the Lawgiver”) &amp; reduced taxes (improved citizens’ lives) </a:t>
            </a:r>
          </a:p>
          <a:p>
            <a:r>
              <a:rPr lang="en-US" sz="2700" dirty="0" smtClean="0"/>
              <a:t>20,000 personal slaves staffed his bureaucracy</a:t>
            </a:r>
          </a:p>
          <a:p>
            <a:r>
              <a:rPr lang="en-US" sz="2700" dirty="0" smtClean="0"/>
              <a:t>Religious freedom</a:t>
            </a:r>
          </a:p>
          <a:p>
            <a:r>
              <a:rPr lang="en-US" sz="2700" dirty="0" smtClean="0"/>
              <a:t>Flourishing of art, literature, &amp; architecture</a:t>
            </a:r>
            <a:endParaRPr lang="en-US" sz="27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633" y="1981200"/>
            <a:ext cx="2548167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Suleyman the Magnificent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1981200"/>
            <a:ext cx="5638800" cy="41148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800" b="1" dirty="0" err="1" smtClean="0"/>
              <a:t>Devshirme</a:t>
            </a:r>
            <a:r>
              <a:rPr lang="en-US" sz="2800" b="1" dirty="0" smtClean="0"/>
              <a:t> System (Army)</a:t>
            </a:r>
          </a:p>
          <a:p>
            <a:r>
              <a:rPr lang="en-US" sz="2800" dirty="0" smtClean="0"/>
              <a:t>Male children of conquered Christian territories were educated, trained, &amp; converted to Islam so they could later fight in </a:t>
            </a:r>
            <a:r>
              <a:rPr lang="en-US" sz="2800" dirty="0" err="1" smtClean="0"/>
              <a:t>Suleyman’s</a:t>
            </a:r>
            <a:r>
              <a:rPr lang="en-US" sz="2800" dirty="0" smtClean="0"/>
              <a:t> army</a:t>
            </a:r>
          </a:p>
          <a:p>
            <a:r>
              <a:rPr lang="en-US" sz="2800" dirty="0" smtClean="0"/>
              <a:t>Great opportunity for many young boys</a:t>
            </a:r>
          </a:p>
          <a:p>
            <a:r>
              <a:rPr lang="en-US" sz="2800" dirty="0" smtClean="0"/>
              <a:t>Many Christians bribed Muslim officials to accept their children into the </a:t>
            </a:r>
            <a:r>
              <a:rPr lang="en-US" sz="2800" dirty="0" err="1" smtClean="0"/>
              <a:t>Devshirme</a:t>
            </a:r>
            <a:r>
              <a:rPr lang="en-US" sz="2800" dirty="0" smtClean="0"/>
              <a:t> system</a:t>
            </a:r>
            <a:endParaRPr lang="en-US" sz="27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833" y="2057400"/>
            <a:ext cx="2548167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Mosque of Suleyman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676400"/>
            <a:ext cx="1828800" cy="4762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676400"/>
            <a:ext cx="3500437" cy="4709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Safavid Empire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3475" y="1600200"/>
            <a:ext cx="7172325" cy="5074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Safavid Empire:</a:t>
            </a:r>
            <a:br>
              <a:rPr lang="en-US" dirty="0" smtClean="0"/>
            </a:br>
            <a:r>
              <a:rPr lang="en-US" dirty="0" err="1" smtClean="0"/>
              <a:t>Abbas</a:t>
            </a:r>
            <a:r>
              <a:rPr lang="en-US" dirty="0" smtClean="0"/>
              <a:t> the Great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75191"/>
            <a:ext cx="5486400" cy="4854209"/>
          </a:xfrm>
        </p:spPr>
        <p:txBody>
          <a:bodyPr>
            <a:normAutofit fontScale="92500" lnSpcReduction="10000"/>
          </a:bodyPr>
          <a:lstStyle/>
          <a:p>
            <a:r>
              <a:rPr lang="en-US" sz="2700" dirty="0" smtClean="0"/>
              <a:t>Also known as Shah </a:t>
            </a:r>
            <a:r>
              <a:rPr lang="en-US" sz="2700" dirty="0" err="1" smtClean="0"/>
              <a:t>Abbas</a:t>
            </a:r>
            <a:r>
              <a:rPr lang="en-US" sz="2700" dirty="0" smtClean="0"/>
              <a:t> (king)</a:t>
            </a:r>
          </a:p>
          <a:p>
            <a:r>
              <a:rPr lang="en-US" sz="2700" dirty="0" smtClean="0"/>
              <a:t>Limited power of the military</a:t>
            </a:r>
          </a:p>
          <a:p>
            <a:r>
              <a:rPr lang="en-US" sz="2700" dirty="0" smtClean="0"/>
              <a:t>Reformed government by punishing corruption &amp; only promoting officials who were worthy</a:t>
            </a:r>
          </a:p>
          <a:p>
            <a:r>
              <a:rPr lang="en-US" sz="2700" dirty="0" smtClean="0"/>
              <a:t>Expanded trade w/ Europe</a:t>
            </a:r>
          </a:p>
          <a:p>
            <a:r>
              <a:rPr lang="en-US" sz="2700" dirty="0" smtClean="0"/>
              <a:t>Built capital city of Esfahan, considered to be one of the most beautiful</a:t>
            </a:r>
          </a:p>
          <a:p>
            <a:r>
              <a:rPr lang="en-US" sz="2700" dirty="0" smtClean="0"/>
              <a:t>Expansion of art (sent artists to Europe to study under artist Raphael; carpet weaving became a national industry)  </a:t>
            </a:r>
            <a:endParaRPr lang="en-US" sz="27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752600"/>
            <a:ext cx="2590800" cy="4728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QuestionMaster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GraphMaster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591</TotalTime>
  <Words>372</Words>
  <Application>Microsoft Office PowerPoint</Application>
  <PresentationFormat>On-screen Show (4:3)</PresentationFormat>
  <Paragraphs>59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Corbel</vt:lpstr>
      <vt:lpstr>Wingdings</vt:lpstr>
      <vt:lpstr>Wingdings 2</vt:lpstr>
      <vt:lpstr>Wingdings 3</vt:lpstr>
      <vt:lpstr>Module</vt:lpstr>
      <vt:lpstr>iRespondQuestionMaster</vt:lpstr>
      <vt:lpstr>iRespondGraphMaster</vt:lpstr>
      <vt:lpstr>Muslim Empires in 1683  Ottoman, Safavid, &amp; Mughal</vt:lpstr>
      <vt:lpstr>Muslim Empires were characterized by…</vt:lpstr>
      <vt:lpstr>Mehmed the Conqueror  Ottomans </vt:lpstr>
      <vt:lpstr>Ottoman Empire</vt:lpstr>
      <vt:lpstr>Ottoman Empire: Suleyman the Magnificent </vt:lpstr>
      <vt:lpstr>Suleyman the Magnificent </vt:lpstr>
      <vt:lpstr>Mosque of Suleyman</vt:lpstr>
      <vt:lpstr>Safavid Empire</vt:lpstr>
      <vt:lpstr>Safavid Empire: Abbas the Great </vt:lpstr>
      <vt:lpstr>Safavid Art &amp; Architecture</vt:lpstr>
      <vt:lpstr>Mughal Empire</vt:lpstr>
      <vt:lpstr>Mughal Empire: Babur</vt:lpstr>
      <vt:lpstr>Mughal Empire: Akbar</vt:lpstr>
      <vt:lpstr>Mughal Empire: Akbar </vt:lpstr>
      <vt:lpstr>Islamic Empires Decline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Muslim Empires in 1683  Ottoman, Safavid, &amp; Mughal</dc:title>
  <dc:creator>Amber</dc:creator>
  <cp:lastModifiedBy>Amanda Jirka</cp:lastModifiedBy>
  <cp:revision>19</cp:revision>
  <dcterms:created xsi:type="dcterms:W3CDTF">2011-09-20T00:12:11Z</dcterms:created>
  <dcterms:modified xsi:type="dcterms:W3CDTF">2017-10-02T17:52:58Z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</Properties>
</file>