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Nuni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Nunito-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italic.fntdata"/><Relationship Id="rId14" Type="http://schemas.openxmlformats.org/officeDocument/2006/relationships/font" Target="fonts/Nunito-bold.fntdata"/><Relationship Id="rId16"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0" y="2824500"/>
            <a:ext cx="7370400" cy="23190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rot="10800000">
            <a:off x="5058904" y="0"/>
            <a:ext cx="4085100" cy="20526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grpSp>
        <p:nvGrpSpPr>
          <p:cNvPr id="14" name="Shape 14"/>
          <p:cNvGrpSpPr/>
          <p:nvPr/>
        </p:nvGrpSpPr>
        <p:grpSpPr>
          <a:xfrm>
            <a:off x="255200" y="592"/>
            <a:ext cx="2250362" cy="1044300"/>
            <a:chOff x="255200" y="592"/>
            <a:chExt cx="2250362"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509631"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grpSp>
        <p:nvGrpSpPr>
          <p:cNvPr id="18" name="Shape 18"/>
          <p:cNvGrpSpPr/>
          <p:nvPr/>
        </p:nvGrpSpPr>
        <p:grpSpPr>
          <a:xfrm>
            <a:off x="905394" y="592"/>
            <a:ext cx="2250362" cy="1044300"/>
            <a:chOff x="905394" y="592"/>
            <a:chExt cx="2250362" cy="1044300"/>
          </a:xfrm>
        </p:grpSpPr>
        <p:sp>
          <p:nvSpPr>
            <p:cNvPr id="19" name="Shape 19"/>
            <p:cNvSpPr/>
            <p:nvPr/>
          </p:nvSpPr>
          <p:spPr>
            <a:xfrm>
              <a:off x="1414257"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905394" y="592"/>
              <a:ext cx="1741500" cy="1044300"/>
            </a:xfrm>
            <a:prstGeom prst="parallelogram">
              <a:avLst>
                <a:gd fmla="val 153193"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grpSp>
        <p:nvGrpSpPr>
          <p:cNvPr id="22" name="Shape 22"/>
          <p:cNvGrpSpPr/>
          <p:nvPr/>
        </p:nvGrpSpPr>
        <p:grpSpPr>
          <a:xfrm>
            <a:off x="7057467" y="5088"/>
            <a:ext cx="1851282" cy="752107"/>
            <a:chOff x="6917200" y="0"/>
            <a:chExt cx="2227776"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grpSp>
        <p:nvGrpSpPr>
          <p:cNvPr id="26" name="Shape 26"/>
          <p:cNvGrpSpPr/>
          <p:nvPr/>
        </p:nvGrpSpPr>
        <p:grpSpPr>
          <a:xfrm>
            <a:off x="6553031" y="4217851"/>
            <a:ext cx="2389067" cy="925737"/>
            <a:chOff x="6917200" y="0"/>
            <a:chExt cx="2227776"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a:off x="6917200" y="0"/>
              <a:ext cx="1503300" cy="863400"/>
            </a:xfrm>
            <a:prstGeom prst="parallelogram">
              <a:avLst>
                <a:gd fmla="val 158024"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grpSp>
        <p:nvGrpSpPr>
          <p:cNvPr id="30" name="Shape 30"/>
          <p:cNvGrpSpPr/>
          <p:nvPr/>
        </p:nvGrpSpPr>
        <p:grpSpPr>
          <a:xfrm>
            <a:off x="199148" y="4055651"/>
            <a:ext cx="2795414" cy="1083307"/>
            <a:chOff x="6917200" y="0"/>
            <a:chExt cx="2227776"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6917200"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nvGrpSpPr>
          <p:cNvPr id="111" name="Shape 111"/>
          <p:cNvGrpSpPr/>
          <p:nvPr/>
        </p:nvGrpSpPr>
        <p:grpSpPr>
          <a:xfrm>
            <a:off x="5959221" y="4119576"/>
            <a:ext cx="2520951" cy="1024165"/>
            <a:chOff x="6917200" y="0"/>
            <a:chExt cx="2227776"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a:off x="6917200"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grpSp>
      <p:grpSp>
        <p:nvGrpSpPr>
          <p:cNvPr id="115" name="Shape 115"/>
          <p:cNvGrpSpPr/>
          <p:nvPr/>
        </p:nvGrpSpPr>
        <p:grpSpPr>
          <a:xfrm>
            <a:off x="199148" y="2"/>
            <a:ext cx="2795414" cy="1083307"/>
            <a:chOff x="6917200" y="0"/>
            <a:chExt cx="2227776"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nvGrpSpPr>
          <p:cNvPr id="39" name="Shape 39"/>
          <p:cNvGrpSpPr/>
          <p:nvPr/>
        </p:nvGrpSpPr>
        <p:grpSpPr>
          <a:xfrm>
            <a:off x="5594190" y="3961114"/>
            <a:ext cx="2910144" cy="1182339"/>
            <a:chOff x="6917200" y="0"/>
            <a:chExt cx="2227776"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6917200" y="0"/>
              <a:ext cx="1503300" cy="863400"/>
            </a:xfrm>
            <a:prstGeom prst="parallelogram">
              <a:avLst>
                <a:gd fmla="val 158024" name="adj"/>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grpSp>
      <p:grpSp>
        <p:nvGrpSpPr>
          <p:cNvPr id="43" name="Shape 43"/>
          <p:cNvGrpSpPr/>
          <p:nvPr/>
        </p:nvGrpSpPr>
        <p:grpSpPr>
          <a:xfrm>
            <a:off x="199148" y="2"/>
            <a:ext cx="2795414" cy="1083307"/>
            <a:chOff x="6917200" y="0"/>
            <a:chExt cx="2227776"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6" name="Shape 46"/>
            <p:cNvSpPr/>
            <p:nvPr/>
          </p:nvSpPr>
          <p:spPr>
            <a:xfrm>
              <a:off x="6917200" y="0"/>
              <a:ext cx="1503300" cy="863400"/>
            </a:xfrm>
            <a:prstGeom prst="parallelogram">
              <a:avLst>
                <a:gd fmla="val 158024" name="adj"/>
              </a:avLst>
            </a:prstGeom>
            <a:solidFill>
              <a:schemeClr val="dk2"/>
            </a:solidFill>
            <a:ln>
              <a:noFill/>
            </a:ln>
          </p:spPr>
          <p:txBody>
            <a:bodyPr anchorCtr="0" anchor="ctr" bIns="91425" lIns="91425" rIns="91425" tIns="91425">
              <a:noAutofit/>
            </a:bodyPr>
            <a:lstStyle/>
            <a:p>
              <a:pPr lvl="0">
                <a:spcBef>
                  <a:spcPts val="0"/>
                </a:spcBef>
                <a:buNone/>
              </a:pPr>
              <a:r>
                <a:t/>
              </a:r>
              <a:endParaRPr/>
            </a:p>
          </p:txBody>
        </p:sp>
      </p:grpSp>
      <p:sp>
        <p:nvSpPr>
          <p:cNvPr id="47" name="Shape 47"/>
          <p:cNvSpPr txBox="1"/>
          <p:nvPr>
            <p:ph type="title"/>
          </p:nvPr>
        </p:nvSpPr>
        <p:spPr>
          <a:xfrm>
            <a:off x="1888683" y="1746100"/>
            <a:ext cx="5377500" cy="1646100"/>
          </a:xfrm>
          <a:prstGeom prst="rect">
            <a:avLst/>
          </a:prstGeom>
        </p:spPr>
        <p:txBody>
          <a:bodyPr anchorCtr="0" anchor="ctr" bIns="91425" lIns="91425" rIns="91425"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1" name="Shape 51"/>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30" y="2824500"/>
            <a:ext cx="7370400" cy="23190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899"/>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flipH="1">
            <a:off x="3583210" y="1554112"/>
            <a:ext cx="5560500" cy="35895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grpSp>
        <p:nvGrpSpPr>
          <p:cNvPr id="80" name="Shape 80"/>
          <p:cNvGrpSpPr/>
          <p:nvPr/>
        </p:nvGrpSpPr>
        <p:grpSpPr>
          <a:xfrm>
            <a:off x="255991" y="-118"/>
            <a:ext cx="2251347" cy="1043407"/>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grpSp>
        <p:nvGrpSpPr>
          <p:cNvPr id="85" name="Shape 85"/>
          <p:cNvGrpSpPr/>
          <p:nvPr/>
        </p:nvGrpSpPr>
        <p:grpSpPr>
          <a:xfrm>
            <a:off x="34934" y="4522125"/>
            <a:ext cx="1593305" cy="617071"/>
            <a:chOff x="6917200" y="0"/>
            <a:chExt cx="2227776"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6917200" y="0"/>
              <a:ext cx="1503300" cy="863400"/>
            </a:xfrm>
            <a:prstGeom prst="parallelogram">
              <a:avLst>
                <a:gd fmla="val 158024" name="adj"/>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grpSp>
        <p:nvGrpSpPr>
          <p:cNvPr id="89" name="Shape 89"/>
          <p:cNvGrpSpPr/>
          <p:nvPr/>
        </p:nvGrpSpPr>
        <p:grpSpPr>
          <a:xfrm>
            <a:off x="5886352" y="1242"/>
            <a:ext cx="3257454" cy="1261513"/>
            <a:chOff x="6917200" y="0"/>
            <a:chExt cx="2227776"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a:off x="6917200" y="0"/>
              <a:ext cx="1503300" cy="863400"/>
            </a:xfrm>
            <a:prstGeom prst="parallelogram">
              <a:avLst>
                <a:gd fmla="val 158024" name="adj"/>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grpSp>
      <p:sp>
        <p:nvSpPr>
          <p:cNvPr id="93" name="Shape 93"/>
          <p:cNvSpPr txBox="1"/>
          <p:nvPr>
            <p:ph type="title"/>
          </p:nvPr>
        </p:nvSpPr>
        <p:spPr>
          <a:xfrm>
            <a:off x="1393929" y="1301145"/>
            <a:ext cx="6366900" cy="2539200"/>
          </a:xfrm>
          <a:prstGeom prst="rect">
            <a:avLst/>
          </a:prstGeom>
        </p:spPr>
        <p:txBody>
          <a:bodyPr anchorCtr="0" anchor="ctr" bIns="91425" lIns="91425" rIns="91425"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30" y="2824500"/>
            <a:ext cx="7370400" cy="23190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0" y="2824500"/>
            <a:ext cx="7370400" cy="2319000"/>
          </a:xfrm>
          <a:prstGeom prst="rtTriangle">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3" y="454366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3" y="454366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en.wikipedia.org/wiki/Mali_Empire" TargetMode="External"/><Relationship Id="rId4" Type="http://schemas.openxmlformats.org/officeDocument/2006/relationships/hyperlink" Target="https://en.wikipedia.org/wiki/West_Africa" TargetMode="External"/><Relationship Id="rId5" Type="http://schemas.openxmlformats.org/officeDocument/2006/relationships/hyperlink" Target="https://en.wikipedia.org/wiki/Mandinka_people" TargetMode="External"/><Relationship Id="rId6" Type="http://schemas.openxmlformats.org/officeDocument/2006/relationships/hyperlink" Target="https://en.wikipedia.org/wiki/Songhay_Empire" TargetMode="External"/><Relationship Id="rId7" Type="http://schemas.openxmlformats.org/officeDocument/2006/relationships/hyperlink" Target="https://en.wikipedia.org/wiki/Jolof_Empire" TargetMode="External"/><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rIns="91425" tIns="91425">
            <a:noAutofit/>
          </a:bodyPr>
          <a:lstStyle/>
          <a:p>
            <a:pPr lvl="0" rtl="0">
              <a:spcBef>
                <a:spcPts val="0"/>
              </a:spcBef>
              <a:buNone/>
            </a:pPr>
            <a:r>
              <a:rPr lang="en"/>
              <a:t>Mali</a:t>
            </a:r>
          </a:p>
        </p:txBody>
      </p:sp>
      <p:sp>
        <p:nvSpPr>
          <p:cNvPr id="129" name="Shape 129"/>
          <p:cNvSpPr txBox="1"/>
          <p:nvPr>
            <p:ph idx="1" type="subTitle"/>
          </p:nvPr>
        </p:nvSpPr>
        <p:spPr>
          <a:xfrm>
            <a:off x="641675" y="2797175"/>
            <a:ext cx="8609400" cy="792600"/>
          </a:xfrm>
          <a:prstGeom prst="rect">
            <a:avLst/>
          </a:prstGeom>
        </p:spPr>
        <p:txBody>
          <a:bodyPr anchorCtr="0" anchor="t" bIns="91425" lIns="91425" rIns="91425" tIns="91425">
            <a:noAutofit/>
          </a:bodyPr>
          <a:lstStyle/>
          <a:p>
            <a:pPr lvl="0" algn="l">
              <a:spcBef>
                <a:spcPts val="0"/>
              </a:spcBef>
              <a:buNone/>
            </a:pPr>
            <a:r>
              <a:rPr lang="en">
                <a:solidFill>
                  <a:srgbClr val="000000"/>
                </a:solidFill>
              </a:rPr>
              <a:t>By: Michael Kearse, Jayden DeVine , Dominic </a:t>
            </a:r>
            <a:r>
              <a:rPr lang="en">
                <a:solidFill>
                  <a:srgbClr val="000000"/>
                </a:solidFill>
              </a:rPr>
              <a:t>Rutigliano</a:t>
            </a:r>
          </a:p>
        </p:txBody>
      </p:sp>
      <p:pic>
        <p:nvPicPr>
          <p:cNvPr id="130" name="Shape 130"/>
          <p:cNvPicPr preferRelativeResize="0"/>
          <p:nvPr/>
        </p:nvPicPr>
        <p:blipFill rotWithShape="1">
          <a:blip r:embed="rId3">
            <a:alphaModFix/>
          </a:blip>
          <a:srcRect b="109550" l="12170" r="-12169" t="-109550"/>
          <a:stretch/>
        </p:blipFill>
        <p:spPr>
          <a:xfrm>
            <a:off x="1505000" y="1102450"/>
            <a:ext cx="5715000" cy="300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819150" y="845600"/>
            <a:ext cx="7505700" cy="954600"/>
          </a:xfrm>
          <a:prstGeom prst="rect">
            <a:avLst/>
          </a:prstGeom>
        </p:spPr>
        <p:txBody>
          <a:bodyPr anchorCtr="0" anchor="t" bIns="91425" lIns="91425" rIns="91425" tIns="91425">
            <a:noAutofit/>
          </a:bodyPr>
          <a:lstStyle/>
          <a:p>
            <a:pPr lvl="0" algn="ctr">
              <a:spcBef>
                <a:spcPts val="0"/>
              </a:spcBef>
              <a:buNone/>
            </a:pPr>
            <a:r>
              <a:rPr lang="en"/>
              <a:t>What is Mali empire </a:t>
            </a:r>
          </a:p>
        </p:txBody>
      </p:sp>
      <p:sp>
        <p:nvSpPr>
          <p:cNvPr id="136" name="Shape 136"/>
          <p:cNvSpPr txBox="1"/>
          <p:nvPr>
            <p:ph idx="1" type="body"/>
          </p:nvPr>
        </p:nvSpPr>
        <p:spPr>
          <a:xfrm>
            <a:off x="468102" y="1482309"/>
            <a:ext cx="8520600" cy="3416400"/>
          </a:xfrm>
          <a:prstGeom prst="rect">
            <a:avLst/>
          </a:prstGeom>
        </p:spPr>
        <p:txBody>
          <a:bodyPr anchorCtr="0" anchor="t" bIns="91425" lIns="91425" rIns="91425" tIns="91425">
            <a:noAutofit/>
          </a:bodyPr>
          <a:lstStyle/>
          <a:p>
            <a:pPr lvl="0">
              <a:spcBef>
                <a:spcPts val="0"/>
              </a:spcBef>
              <a:buNone/>
            </a:pPr>
            <a:r>
              <a:rPr lang="en">
                <a:solidFill>
                  <a:srgbClr val="000000"/>
                </a:solidFill>
                <a:latin typeface="Times New Roman"/>
                <a:ea typeface="Times New Roman"/>
                <a:cs typeface="Times New Roman"/>
                <a:sym typeface="Times New Roman"/>
              </a:rPr>
              <a:t>The Mali empire was one of the largest empires in West African History. It was founded in 1235 CE by the legendary king Sundiata.</a:t>
            </a:r>
          </a:p>
          <a:p>
            <a:pPr lvl="0">
              <a:spcBef>
                <a:spcPts val="0"/>
              </a:spcBef>
              <a:buNone/>
            </a:pPr>
            <a:r>
              <a:rPr lang="en">
                <a:solidFill>
                  <a:srgbClr val="000000"/>
                </a:solidFill>
                <a:latin typeface="Times New Roman"/>
                <a:ea typeface="Times New Roman"/>
                <a:cs typeface="Times New Roman"/>
                <a:sym typeface="Times New Roman"/>
              </a:rPr>
              <a:t> The mali empire was the richest empire out of  all the empires.</a:t>
            </a:r>
          </a:p>
          <a:p>
            <a:pPr lvl="0">
              <a:spcBef>
                <a:spcPts val="0"/>
              </a:spcBef>
              <a:buNone/>
            </a:pPr>
            <a:r>
              <a:rPr lang="en">
                <a:solidFill>
                  <a:srgbClr val="000000"/>
                </a:solidFill>
                <a:latin typeface="Times New Roman"/>
                <a:ea typeface="Times New Roman"/>
                <a:cs typeface="Times New Roman"/>
                <a:sym typeface="Times New Roman"/>
              </a:rPr>
              <a:t> It compared to all of the other empires by the Mali was the the richest one we had had all the fancy equipments our empire was like a castle. </a:t>
            </a:r>
          </a:p>
          <a:p>
            <a:pPr lvl="0">
              <a:spcBef>
                <a:spcPts val="0"/>
              </a:spcBef>
              <a:buNone/>
            </a:pPr>
            <a:r>
              <a:rPr lang="en">
                <a:solidFill>
                  <a:srgbClr val="000000"/>
                </a:solidFill>
                <a:latin typeface="Times New Roman"/>
                <a:ea typeface="Times New Roman"/>
                <a:cs typeface="Times New Roman"/>
                <a:sym typeface="Times New Roman"/>
              </a:rPr>
              <a:t>The Manding language were spoken in the empire. </a:t>
            </a:r>
          </a:p>
          <a:p>
            <a:pPr lvl="0">
              <a:spcBef>
                <a:spcPts val="0"/>
              </a:spcBef>
              <a:buNone/>
            </a:pPr>
            <a:r>
              <a:t/>
            </a:r>
            <a:endParaRPr>
              <a:latin typeface="Times New Roman"/>
              <a:ea typeface="Times New Roman"/>
              <a:cs typeface="Times New Roman"/>
              <a:sym typeface="Times New Roman"/>
            </a:endParaRPr>
          </a:p>
          <a:p>
            <a:pPr lvl="0">
              <a:spcBef>
                <a:spcPts val="0"/>
              </a:spcBef>
              <a:buNone/>
            </a:pPr>
            <a:r>
              <a:t/>
            </a:r>
            <a:endParaRPr>
              <a:latin typeface="Times New Roman"/>
              <a:ea typeface="Times New Roman"/>
              <a:cs typeface="Times New Roman"/>
              <a:sym typeface="Times New Roman"/>
            </a:endParaRPr>
          </a:p>
        </p:txBody>
      </p:sp>
      <p:pic>
        <p:nvPicPr>
          <p:cNvPr id="137" name="Shape 137"/>
          <p:cNvPicPr preferRelativeResize="0"/>
          <p:nvPr/>
        </p:nvPicPr>
        <p:blipFill>
          <a:blip r:embed="rId3">
            <a:alphaModFix/>
          </a:blip>
          <a:stretch>
            <a:fillRect/>
          </a:stretch>
        </p:blipFill>
        <p:spPr>
          <a:xfrm>
            <a:off x="5748425" y="3112949"/>
            <a:ext cx="3109250" cy="1741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819150" y="845600"/>
            <a:ext cx="7505700" cy="954600"/>
          </a:xfrm>
          <a:prstGeom prst="rect">
            <a:avLst/>
          </a:prstGeom>
        </p:spPr>
        <p:txBody>
          <a:bodyPr anchorCtr="0" anchor="t" bIns="91425" lIns="91425" rIns="91425" tIns="91425">
            <a:noAutofit/>
          </a:bodyPr>
          <a:lstStyle/>
          <a:p>
            <a:pPr lvl="0" algn="ctr">
              <a:spcBef>
                <a:spcPts val="0"/>
              </a:spcBef>
              <a:buNone/>
            </a:pPr>
            <a:r>
              <a:rPr lang="en"/>
              <a:t>History Of The Mali Empire</a:t>
            </a:r>
          </a:p>
        </p:txBody>
      </p:sp>
      <p:sp>
        <p:nvSpPr>
          <p:cNvPr id="143" name="Shape 143"/>
          <p:cNvSpPr txBox="1"/>
          <p:nvPr>
            <p:ph idx="1" type="body"/>
          </p:nvPr>
        </p:nvSpPr>
        <p:spPr>
          <a:xfrm>
            <a:off x="1057973" y="1800195"/>
            <a:ext cx="7505700" cy="2447999"/>
          </a:xfrm>
          <a:prstGeom prst="rect">
            <a:avLst/>
          </a:prstGeom>
        </p:spPr>
        <p:txBody>
          <a:bodyPr anchorCtr="0" anchor="t" bIns="91425" lIns="91425" rIns="91425" tIns="91425">
            <a:noAutofit/>
          </a:bodyPr>
          <a:lstStyle/>
          <a:p>
            <a:pPr lvl="0">
              <a:spcBef>
                <a:spcPts val="0"/>
              </a:spcBef>
              <a:buNone/>
            </a:pPr>
            <a:r>
              <a:rPr lang="en">
                <a:solidFill>
                  <a:srgbClr val="000000"/>
                </a:solidFill>
              </a:rPr>
              <a:t>The Mali Empire arose from several small Malinke Kingdom in Ghana.</a:t>
            </a:r>
          </a:p>
          <a:p>
            <a:pPr lvl="0">
              <a:spcBef>
                <a:spcPts val="0"/>
              </a:spcBef>
              <a:buNone/>
            </a:pPr>
            <a:r>
              <a:rPr lang="en">
                <a:solidFill>
                  <a:srgbClr val="000000"/>
                </a:solidFill>
              </a:rPr>
              <a:t> The founder is named Sundiata Keita and became </a:t>
            </a:r>
            <a:r>
              <a:rPr lang="en">
                <a:solidFill>
                  <a:srgbClr val="000000"/>
                </a:solidFill>
              </a:rPr>
              <a:t>renowned</a:t>
            </a:r>
            <a:r>
              <a:rPr lang="en">
                <a:solidFill>
                  <a:srgbClr val="000000"/>
                </a:solidFill>
              </a:rPr>
              <a:t> for the wealth of its rulers. The </a:t>
            </a:r>
            <a:r>
              <a:rPr lang="en">
                <a:solidFill>
                  <a:srgbClr val="000000"/>
                </a:solidFill>
              </a:rPr>
              <a:t>Mali empire arose with the consolidation of several small Malinke kingdom in Ghana around the areas of the upper Nigeria river. </a:t>
            </a:r>
          </a:p>
        </p:txBody>
      </p:sp>
      <p:pic>
        <p:nvPicPr>
          <p:cNvPr id="144" name="Shape 144"/>
          <p:cNvPicPr preferRelativeResize="0"/>
          <p:nvPr/>
        </p:nvPicPr>
        <p:blipFill>
          <a:blip r:embed="rId3">
            <a:alphaModFix/>
          </a:blip>
          <a:stretch>
            <a:fillRect/>
          </a:stretch>
        </p:blipFill>
        <p:spPr>
          <a:xfrm>
            <a:off x="2842999" y="3093824"/>
            <a:ext cx="5019924" cy="1597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819150" y="845600"/>
            <a:ext cx="7505700" cy="954600"/>
          </a:xfrm>
          <a:prstGeom prst="rect">
            <a:avLst/>
          </a:prstGeom>
        </p:spPr>
        <p:txBody>
          <a:bodyPr anchorCtr="0" anchor="t" bIns="91425" lIns="91425" rIns="91425" tIns="91425">
            <a:noAutofit/>
          </a:bodyPr>
          <a:lstStyle/>
          <a:p>
            <a:pPr lvl="0" algn="ctr">
              <a:spcBef>
                <a:spcPts val="0"/>
              </a:spcBef>
              <a:buNone/>
            </a:pPr>
            <a:r>
              <a:rPr lang="en"/>
              <a:t>Economic of Mali empire</a:t>
            </a:r>
          </a:p>
        </p:txBody>
      </p:sp>
      <p:sp>
        <p:nvSpPr>
          <p:cNvPr id="150" name="Shape 150"/>
          <p:cNvSpPr txBox="1"/>
          <p:nvPr>
            <p:ph idx="1" type="body"/>
          </p:nvPr>
        </p:nvSpPr>
        <p:spPr>
          <a:xfrm>
            <a:off x="504217" y="1267554"/>
            <a:ext cx="7505700" cy="2448000"/>
          </a:xfrm>
          <a:prstGeom prst="rect">
            <a:avLst/>
          </a:prstGeom>
        </p:spPr>
        <p:txBody>
          <a:bodyPr anchorCtr="0" anchor="t" bIns="91425" lIns="91425" rIns="91425" tIns="91425">
            <a:noAutofit/>
          </a:bodyPr>
          <a:lstStyle/>
          <a:p>
            <a:pPr lvl="0">
              <a:spcBef>
                <a:spcPts val="0"/>
              </a:spcBef>
              <a:buNone/>
            </a:pPr>
            <a:r>
              <a:rPr lang="en" sz="1400">
                <a:solidFill>
                  <a:schemeClr val="dk1"/>
                </a:solidFill>
              </a:rPr>
              <a:t> </a:t>
            </a:r>
            <a:r>
              <a:rPr lang="en" sz="1400">
                <a:solidFill>
                  <a:srgbClr val="000000"/>
                </a:solidFill>
              </a:rPr>
              <a:t>The Mali was the cradle of one of the greatest empires in precolonial Africa.</a:t>
            </a:r>
          </a:p>
          <a:p>
            <a:pPr lvl="0">
              <a:spcBef>
                <a:spcPts val="0"/>
              </a:spcBef>
              <a:buNone/>
            </a:pPr>
            <a:r>
              <a:rPr lang="en" sz="1400">
                <a:solidFill>
                  <a:srgbClr val="000000"/>
                </a:solidFill>
              </a:rPr>
              <a:t> It was built on gold and flourished during the Middle Ages of Europe. The government</a:t>
            </a:r>
            <a:r>
              <a:rPr lang="en" sz="1400">
                <a:solidFill>
                  <a:schemeClr val="dk1"/>
                </a:solidFill>
              </a:rPr>
              <a:t> </a:t>
            </a:r>
            <a:r>
              <a:rPr lang="en" sz="1400">
                <a:solidFill>
                  <a:srgbClr val="000000"/>
                </a:solidFill>
                <a:highlight>
                  <a:srgbClr val="FFFFFF"/>
                </a:highlight>
              </a:rPr>
              <a:t>,l  mansa had absolute power which was incontestable.</a:t>
            </a:r>
          </a:p>
          <a:p>
            <a:pPr lvl="0">
              <a:spcBef>
                <a:spcPts val="0"/>
              </a:spcBef>
              <a:buNone/>
            </a:pPr>
            <a:r>
              <a:rPr lang="en" sz="1400">
                <a:solidFill>
                  <a:srgbClr val="000000"/>
                </a:solidFill>
                <a:highlight>
                  <a:srgbClr val="FFFFFF"/>
                </a:highlight>
              </a:rPr>
              <a:t> He ruled the empire with total authority, passed down by heredity. In fact, nearly every part of Mali society was based on ancestry. Mali  economy had  500 slaves carrying staffs of gold, followed by 100 camels laden with over 30,000 pounds of gold and jewels.</a:t>
            </a:r>
          </a:p>
          <a:p>
            <a:pPr lvl="0">
              <a:spcBef>
                <a:spcPts val="0"/>
              </a:spcBef>
              <a:buNone/>
            </a:pPr>
            <a:r>
              <a:rPr lang="en" sz="1400">
                <a:solidFill>
                  <a:srgbClr val="000000"/>
                </a:solidFill>
                <a:highlight>
                  <a:srgbClr val="FFFFFF"/>
                </a:highlight>
              </a:rPr>
              <a:t> Mansa Musa spread this wealth through Cairo as he passed across Egypt on his way to Mecca.</a:t>
            </a:r>
          </a:p>
          <a:p>
            <a:pPr lvl="0">
              <a:spcBef>
                <a:spcPts val="0"/>
              </a:spcBef>
              <a:buNone/>
            </a:pPr>
            <a:r>
              <a:t/>
            </a:r>
            <a:endParaRPr sz="1400">
              <a:solidFill>
                <a:srgbClr val="000000"/>
              </a:solidFill>
              <a:highlight>
                <a:srgbClr val="FFFFFF"/>
              </a:highlight>
            </a:endParaRPr>
          </a:p>
        </p:txBody>
      </p:sp>
      <p:pic>
        <p:nvPicPr>
          <p:cNvPr id="151" name="Shape 151"/>
          <p:cNvPicPr preferRelativeResize="0"/>
          <p:nvPr/>
        </p:nvPicPr>
        <p:blipFill>
          <a:blip r:embed="rId3">
            <a:alphaModFix/>
          </a:blip>
          <a:stretch>
            <a:fillRect/>
          </a:stretch>
        </p:blipFill>
        <p:spPr>
          <a:xfrm>
            <a:off x="3098699" y="3715550"/>
            <a:ext cx="2532770" cy="115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819150" y="845600"/>
            <a:ext cx="7505700" cy="954600"/>
          </a:xfrm>
          <a:prstGeom prst="rect">
            <a:avLst/>
          </a:prstGeom>
        </p:spPr>
        <p:txBody>
          <a:bodyPr anchorCtr="0" anchor="t" bIns="91425" lIns="91425" rIns="91425" tIns="91425">
            <a:noAutofit/>
          </a:bodyPr>
          <a:lstStyle/>
          <a:p>
            <a:pPr lvl="0" algn="ctr">
              <a:spcBef>
                <a:spcPts val="0"/>
              </a:spcBef>
              <a:buNone/>
            </a:pPr>
            <a:r>
              <a:rPr lang="en"/>
              <a:t>Leader: Mansa Musa</a:t>
            </a:r>
          </a:p>
        </p:txBody>
      </p:sp>
      <p:sp>
        <p:nvSpPr>
          <p:cNvPr id="157" name="Shape 157"/>
          <p:cNvSpPr txBox="1"/>
          <p:nvPr>
            <p:ph idx="1" type="body"/>
          </p:nvPr>
        </p:nvSpPr>
        <p:spPr>
          <a:xfrm>
            <a:off x="819150" y="1990725"/>
            <a:ext cx="7505700" cy="2448000"/>
          </a:xfrm>
          <a:prstGeom prst="rect">
            <a:avLst/>
          </a:prstGeom>
        </p:spPr>
        <p:txBody>
          <a:bodyPr anchorCtr="0" anchor="t" bIns="91425" lIns="91425" rIns="91425" tIns="91425">
            <a:noAutofit/>
          </a:bodyPr>
          <a:lstStyle/>
          <a:p>
            <a:pPr lvl="0">
              <a:spcBef>
                <a:spcPts val="0"/>
              </a:spcBef>
              <a:buNone/>
            </a:pPr>
            <a:r>
              <a:rPr lang="en">
                <a:solidFill>
                  <a:srgbClr val="000000"/>
                </a:solidFill>
              </a:rPr>
              <a:t>Mansa Musa was the </a:t>
            </a:r>
            <a:r>
              <a:rPr lang="en">
                <a:solidFill>
                  <a:srgbClr val="000000"/>
                </a:solidFill>
              </a:rPr>
              <a:t>world's</a:t>
            </a:r>
            <a:r>
              <a:rPr lang="en">
                <a:solidFill>
                  <a:srgbClr val="000000"/>
                </a:solidFill>
              </a:rPr>
              <a:t> richest man and was a leader of the Mali Empire. A big thing that Mansa di was a 4,000 mile </a:t>
            </a:r>
            <a:r>
              <a:rPr lang="en">
                <a:solidFill>
                  <a:srgbClr val="000000"/>
                </a:solidFill>
              </a:rPr>
              <a:t>expedition</a:t>
            </a:r>
            <a:r>
              <a:rPr lang="en">
                <a:solidFill>
                  <a:srgbClr val="000000"/>
                </a:solidFill>
              </a:rPr>
              <a:t> to Mecca. </a:t>
            </a:r>
          </a:p>
          <a:p>
            <a:pPr lvl="0">
              <a:spcBef>
                <a:spcPts val="0"/>
              </a:spcBef>
              <a:buNone/>
            </a:pPr>
            <a:r>
              <a:rPr lang="en">
                <a:solidFill>
                  <a:srgbClr val="000000"/>
                </a:solidFill>
              </a:rPr>
              <a:t>He dressed thousands of servants dressed very wealthy. Mansa gave out so much gold he generated a brief decline in its value.</a:t>
            </a:r>
          </a:p>
        </p:txBody>
      </p:sp>
      <p:pic>
        <p:nvPicPr>
          <p:cNvPr id="158" name="Shape 158"/>
          <p:cNvPicPr preferRelativeResize="0"/>
          <p:nvPr/>
        </p:nvPicPr>
        <p:blipFill>
          <a:blip r:embed="rId3">
            <a:alphaModFix/>
          </a:blip>
          <a:stretch>
            <a:fillRect/>
          </a:stretch>
        </p:blipFill>
        <p:spPr>
          <a:xfrm>
            <a:off x="3190599" y="3253151"/>
            <a:ext cx="1608950" cy="163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819150" y="845600"/>
            <a:ext cx="7505700" cy="954600"/>
          </a:xfrm>
          <a:prstGeom prst="rect">
            <a:avLst/>
          </a:prstGeom>
        </p:spPr>
        <p:txBody>
          <a:bodyPr anchorCtr="0" anchor="t" bIns="91425" lIns="91425" rIns="91425" tIns="91425">
            <a:noAutofit/>
          </a:bodyPr>
          <a:lstStyle/>
          <a:p>
            <a:pPr lvl="0" algn="ctr">
              <a:spcBef>
                <a:spcPts val="0"/>
              </a:spcBef>
              <a:buNone/>
            </a:pPr>
            <a:r>
              <a:rPr lang="en"/>
              <a:t>Mali empire Battles and weapons </a:t>
            </a:r>
          </a:p>
        </p:txBody>
      </p:sp>
      <p:sp>
        <p:nvSpPr>
          <p:cNvPr id="164" name="Shape 164"/>
          <p:cNvSpPr txBox="1"/>
          <p:nvPr>
            <p:ph idx="1" type="body"/>
          </p:nvPr>
        </p:nvSpPr>
        <p:spPr>
          <a:xfrm>
            <a:off x="311700" y="1550651"/>
            <a:ext cx="8520600" cy="3416400"/>
          </a:xfrm>
          <a:prstGeom prst="rect">
            <a:avLst/>
          </a:prstGeom>
        </p:spPr>
        <p:txBody>
          <a:bodyPr anchorCtr="0" anchor="t" bIns="91425" lIns="91425" rIns="91425" tIns="91425">
            <a:noAutofit/>
          </a:bodyPr>
          <a:lstStyle/>
          <a:p>
            <a:pPr lvl="0">
              <a:spcBef>
                <a:spcPts val="0"/>
              </a:spcBef>
              <a:buNone/>
            </a:pPr>
            <a:r>
              <a:rPr lang="en" sz="1400">
                <a:solidFill>
                  <a:srgbClr val="000000"/>
                </a:solidFill>
                <a:highlight>
                  <a:srgbClr val="FFFFFF"/>
                </a:highlight>
              </a:rPr>
              <a:t>The </a:t>
            </a:r>
            <a:r>
              <a:rPr b="1" lang="en" sz="1400">
                <a:solidFill>
                  <a:srgbClr val="000000"/>
                </a:solidFill>
                <a:highlight>
                  <a:srgbClr val="FFFFFF"/>
                </a:highlight>
              </a:rPr>
              <a:t>military history of the Mali Empire</a:t>
            </a:r>
            <a:r>
              <a:rPr lang="en" sz="1400">
                <a:solidFill>
                  <a:srgbClr val="000000"/>
                </a:solidFill>
                <a:highlight>
                  <a:srgbClr val="FFFFFF"/>
                </a:highlight>
              </a:rPr>
              <a:t> is that of the armed forces of the </a:t>
            </a:r>
            <a:r>
              <a:rPr lang="en" sz="1400" u="sng">
                <a:solidFill>
                  <a:srgbClr val="000000"/>
                </a:solidFill>
                <a:highlight>
                  <a:srgbClr val="FFFFFF"/>
                </a:highlight>
                <a:hlinkClick r:id="rId3"/>
              </a:rPr>
              <a:t>Mali Empire</a:t>
            </a:r>
            <a:r>
              <a:rPr lang="en" sz="1400">
                <a:solidFill>
                  <a:srgbClr val="000000"/>
                </a:solidFill>
                <a:highlight>
                  <a:srgbClr val="FFFFFF"/>
                </a:highlight>
              </a:rPr>
              <a:t>, which dominated </a:t>
            </a:r>
            <a:r>
              <a:rPr lang="en" sz="1400" u="sng">
                <a:solidFill>
                  <a:srgbClr val="000000"/>
                </a:solidFill>
                <a:highlight>
                  <a:srgbClr val="FFFFFF"/>
                </a:highlight>
                <a:hlinkClick r:id="rId4"/>
              </a:rPr>
              <a:t>Western Africa</a:t>
            </a:r>
            <a:r>
              <a:rPr lang="en" sz="1400">
                <a:solidFill>
                  <a:srgbClr val="000000"/>
                </a:solidFill>
                <a:highlight>
                  <a:srgbClr val="FFFFFF"/>
                </a:highlight>
              </a:rPr>
              <a:t> from the mid 13th to the late 15th century.</a:t>
            </a:r>
          </a:p>
          <a:p>
            <a:pPr lvl="0">
              <a:spcBef>
                <a:spcPts val="0"/>
              </a:spcBef>
              <a:buNone/>
            </a:pPr>
            <a:r>
              <a:rPr lang="en" sz="1400">
                <a:solidFill>
                  <a:srgbClr val="000000"/>
                </a:solidFill>
                <a:highlight>
                  <a:srgbClr val="FFFFFF"/>
                </a:highlight>
              </a:rPr>
              <a:t> The military culture of the empire’s driving force, the </a:t>
            </a:r>
            <a:r>
              <a:rPr lang="en" sz="1400" u="sng">
                <a:solidFill>
                  <a:srgbClr val="000000"/>
                </a:solidFill>
                <a:highlight>
                  <a:srgbClr val="FFFFFF"/>
                </a:highlight>
                <a:hlinkClick r:id="rId5"/>
              </a:rPr>
              <a:t>Mandinka people</a:t>
            </a:r>
            <a:r>
              <a:rPr lang="en" sz="1400">
                <a:solidFill>
                  <a:srgbClr val="000000"/>
                </a:solidFill>
                <a:highlight>
                  <a:srgbClr val="FFFFFF"/>
                </a:highlight>
              </a:rPr>
              <a:t>, influenced many later states in West Africa including break-away powers such as the </a:t>
            </a:r>
            <a:r>
              <a:rPr lang="en" sz="1400" u="sng">
                <a:solidFill>
                  <a:srgbClr val="000000"/>
                </a:solidFill>
                <a:highlight>
                  <a:srgbClr val="FFFFFF"/>
                </a:highlight>
                <a:hlinkClick r:id="rId6"/>
              </a:rPr>
              <a:t>Songhay</a:t>
            </a:r>
            <a:r>
              <a:rPr lang="en" sz="1400">
                <a:solidFill>
                  <a:srgbClr val="000000"/>
                </a:solidFill>
                <a:highlight>
                  <a:srgbClr val="FFFFFF"/>
                </a:highlight>
              </a:rPr>
              <a:t> and </a:t>
            </a:r>
            <a:r>
              <a:rPr lang="en" sz="1400" u="sng">
                <a:solidFill>
                  <a:srgbClr val="000000"/>
                </a:solidFill>
                <a:highlight>
                  <a:srgbClr val="FFFFFF"/>
                </a:highlight>
                <a:hlinkClick r:id="rId7"/>
              </a:rPr>
              <a:t>Jolof</a:t>
            </a:r>
            <a:r>
              <a:rPr lang="en" sz="1400">
                <a:solidFill>
                  <a:srgbClr val="000000"/>
                </a:solidFill>
                <a:highlight>
                  <a:srgbClr val="FFFFFF"/>
                </a:highlight>
              </a:rPr>
              <a:t> empire.</a:t>
            </a:r>
          </a:p>
          <a:p>
            <a:pPr lvl="0">
              <a:spcBef>
                <a:spcPts val="0"/>
              </a:spcBef>
              <a:buNone/>
            </a:pPr>
            <a:r>
              <a:rPr lang="en" sz="1400">
                <a:solidFill>
                  <a:srgbClr val="000000"/>
                </a:solidFill>
                <a:highlight>
                  <a:srgbClr val="FFFFFF"/>
                </a:highlight>
              </a:rPr>
              <a:t> They won most of the battles because they had a huge pact of army the weaponry was swords and other things . our war system was very strong, and powerful that not out other empires and battles.</a:t>
            </a:r>
          </a:p>
        </p:txBody>
      </p:sp>
      <p:pic>
        <p:nvPicPr>
          <p:cNvPr id="165" name="Shape 165"/>
          <p:cNvPicPr preferRelativeResize="0"/>
          <p:nvPr/>
        </p:nvPicPr>
        <p:blipFill>
          <a:blip r:embed="rId8">
            <a:alphaModFix/>
          </a:blip>
          <a:stretch>
            <a:fillRect/>
          </a:stretch>
        </p:blipFill>
        <p:spPr>
          <a:xfrm>
            <a:off x="2896500" y="3558450"/>
            <a:ext cx="2459774" cy="140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819150" y="845600"/>
            <a:ext cx="7505700" cy="954600"/>
          </a:xfrm>
          <a:prstGeom prst="rect">
            <a:avLst/>
          </a:prstGeom>
        </p:spPr>
        <p:txBody>
          <a:bodyPr anchorCtr="0" anchor="t" bIns="91425" lIns="91425" rIns="91425" tIns="91425">
            <a:noAutofit/>
          </a:bodyPr>
          <a:lstStyle/>
          <a:p>
            <a:pPr lvl="0">
              <a:spcBef>
                <a:spcPts val="0"/>
              </a:spcBef>
              <a:buNone/>
            </a:pPr>
            <a:r>
              <a:rPr lang="en"/>
              <a:t>Our Quick Goanimate video on Mansa Musa</a:t>
            </a:r>
          </a:p>
        </p:txBody>
      </p:sp>
      <p:sp>
        <p:nvSpPr>
          <p:cNvPr id="171" name="Shape 171"/>
          <p:cNvSpPr txBox="1"/>
          <p:nvPr>
            <p:ph idx="1" type="body"/>
          </p:nvPr>
        </p:nvSpPr>
        <p:spPr>
          <a:xfrm>
            <a:off x="819150" y="1990725"/>
            <a:ext cx="7505700" cy="24480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ctrTitle"/>
          </p:nvPr>
        </p:nvSpPr>
        <p:spPr>
          <a:xfrm>
            <a:off x="1858703" y="1822833"/>
            <a:ext cx="5361300" cy="1448100"/>
          </a:xfrm>
          <a:prstGeom prst="rect">
            <a:avLst/>
          </a:prstGeom>
        </p:spPr>
        <p:txBody>
          <a:bodyPr anchorCtr="0" anchor="ctr" bIns="91425" lIns="91425" rIns="91425" tIns="91425">
            <a:noAutofit/>
          </a:bodyPr>
          <a:lstStyle/>
          <a:p>
            <a:pPr lvl="0">
              <a:spcBef>
                <a:spcPts val="0"/>
              </a:spcBef>
              <a:buNone/>
            </a:pPr>
            <a:r>
              <a:rPr lang="en"/>
              <a:t>Closing</a:t>
            </a:r>
          </a:p>
        </p:txBody>
      </p:sp>
      <p:sp>
        <p:nvSpPr>
          <p:cNvPr id="177" name="Shape 177"/>
          <p:cNvSpPr txBox="1"/>
          <p:nvPr>
            <p:ph idx="1" type="subTitle"/>
          </p:nvPr>
        </p:nvSpPr>
        <p:spPr>
          <a:xfrm>
            <a:off x="1858700" y="3413158"/>
            <a:ext cx="5361300" cy="522600"/>
          </a:xfrm>
          <a:prstGeom prst="rect">
            <a:avLst/>
          </a:prstGeom>
        </p:spPr>
        <p:txBody>
          <a:bodyPr anchorCtr="0" anchor="t" bIns="91425" lIns="91425" rIns="91425" tIns="91425">
            <a:noAutofit/>
          </a:bodyPr>
          <a:lstStyle/>
          <a:p>
            <a:pPr lvl="0">
              <a:spcBef>
                <a:spcPts val="0"/>
              </a:spcBef>
              <a:buNone/>
            </a:pPr>
            <a:r>
              <a:rPr lang="en"/>
              <a:t>By: Michael Kearse, Dominic, Jayden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