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>
      <p:cViewPr varScale="1">
        <p:scale>
          <a:sx n="61" d="100"/>
          <a:sy n="61" d="100"/>
        </p:scale>
        <p:origin x="68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4239B-26DF-4AB5-9721-DB1634336E6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30BAF-C41B-407F-97FA-EF41A6685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1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0BAF-C41B-407F-97FA-EF41A66851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9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570478B-4757-4BD5-811D-55D04349767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7B07BBD-7CE3-4D79-87A2-36438A4E97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US Government</a:t>
            </a:r>
            <a:br>
              <a:rPr lang="en-US" dirty="0" smtClean="0"/>
            </a:br>
            <a:r>
              <a:rPr lang="en-US" dirty="0" smtClean="0"/>
              <a:t>Judicial Branch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Supreme Court’s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r>
              <a:rPr lang="en-US" dirty="0" smtClean="0"/>
              <a:t>99% of Supreme Court Cases are </a:t>
            </a:r>
            <a:r>
              <a:rPr lang="en-US" u="sng" dirty="0" smtClean="0"/>
              <a:t>remanded</a:t>
            </a:r>
          </a:p>
          <a:p>
            <a:r>
              <a:rPr lang="en-US" dirty="0" smtClean="0"/>
              <a:t>The chief justice acts as a guide/chairperson but his vote holds no more weight than that of another judge.</a:t>
            </a:r>
          </a:p>
          <a:p>
            <a:r>
              <a:rPr lang="en-US" dirty="0" smtClean="0"/>
              <a:t>Arguments/debates within the court are considered private</a:t>
            </a:r>
          </a:p>
          <a:p>
            <a:r>
              <a:rPr lang="en-US" dirty="0" smtClean="0"/>
              <a:t>Lawyers are very limited in what they may present to the judge.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Supreme Court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7855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Once the court has reached a majority </a:t>
            </a:r>
            <a:r>
              <a:rPr lang="en-US" sz="2600" dirty="0"/>
              <a:t>(</a:t>
            </a:r>
            <a:r>
              <a:rPr lang="en-US" sz="2600" dirty="0" smtClean="0"/>
              <a:t>5 to 9), they will share their decision and explain what it means:</a:t>
            </a:r>
          </a:p>
          <a:p>
            <a:pPr lvl="1"/>
            <a:r>
              <a:rPr lang="en-US" sz="2600" u="sng" dirty="0" smtClean="0"/>
              <a:t>Majority Opinion</a:t>
            </a:r>
            <a:r>
              <a:rPr lang="en-US" sz="2600" dirty="0" smtClean="0"/>
              <a:t>: </a:t>
            </a:r>
            <a:r>
              <a:rPr lang="en-US" sz="2600" dirty="0"/>
              <a:t>H</a:t>
            </a:r>
            <a:r>
              <a:rPr lang="en-US" sz="2600" dirty="0" smtClean="0"/>
              <a:t>ow the case influences the interpretation of the Constitution.</a:t>
            </a:r>
          </a:p>
          <a:p>
            <a:pPr lvl="1"/>
            <a:r>
              <a:rPr lang="en-US" sz="2600" u="sng" dirty="0" smtClean="0"/>
              <a:t>Minority Opinion</a:t>
            </a:r>
            <a:r>
              <a:rPr lang="en-US" sz="2600" dirty="0" smtClean="0"/>
              <a:t>: The opinion of those who disagreed</a:t>
            </a:r>
          </a:p>
          <a:p>
            <a:pPr lvl="1"/>
            <a:r>
              <a:rPr lang="en-US" sz="2600" u="sng" dirty="0" smtClean="0"/>
              <a:t>Concurrent Opinion</a:t>
            </a:r>
            <a:r>
              <a:rPr lang="en-US" sz="2600" dirty="0" smtClean="0"/>
              <a:t>: </a:t>
            </a:r>
            <a:r>
              <a:rPr lang="en-US" sz="2600" dirty="0"/>
              <a:t>V</a:t>
            </a:r>
            <a:r>
              <a:rPr lang="en-US" sz="2600" dirty="0" smtClean="0"/>
              <a:t>oted with the Majority, but do not agree with the Majority Opinion, &amp; publish their opinion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types of cases does the supreme court hear?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" y="1828800"/>
            <a:ext cx="2286000" cy="1752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Cases as laid out by the Article 3 of the Constitution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3886200"/>
            <a:ext cx="2286000" cy="1752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Cases granted an appeal by the Supreme Court from lower federal  courts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52800" y="4572000"/>
            <a:ext cx="2286000" cy="1752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 any 4 of the judges wants to hear the case, the entire court will hear it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0" y="3810000"/>
            <a:ext cx="2438400" cy="1752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State laws that a  lower federal court declared unconstitutional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477000" y="1828800"/>
            <a:ext cx="2438400" cy="1752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Federal laws that a state court declared unconstitutional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324100" y="1790700"/>
            <a:ext cx="23622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124200" y="3048000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4267200" y="1905000"/>
            <a:ext cx="23622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352800" y="2362200"/>
            <a:ext cx="2438400" cy="1752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Appeals granted by state Supreme Courts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362200" y="1447800"/>
            <a:ext cx="2057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000500" y="1866900"/>
            <a:ext cx="838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24400" y="1447800"/>
            <a:ext cx="1752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235244" y="990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9906000" cy="5181600"/>
          </a:xfrm>
        </p:spPr>
        <p:txBody>
          <a:bodyPr numCol="1">
            <a:normAutofit/>
          </a:bodyPr>
          <a:lstStyle/>
          <a:p>
            <a:r>
              <a:rPr lang="en-US" altLang="en-US" dirty="0"/>
              <a:t>Precedent</a:t>
            </a:r>
          </a:p>
          <a:p>
            <a:r>
              <a:rPr lang="en-US" altLang="en-US" dirty="0"/>
              <a:t>Stare Decisis</a:t>
            </a:r>
          </a:p>
          <a:p>
            <a:r>
              <a:rPr lang="en-US" altLang="en-US" dirty="0"/>
              <a:t>Senatorial Courtesy</a:t>
            </a:r>
          </a:p>
          <a:p>
            <a:r>
              <a:rPr lang="en-US" altLang="en-US" dirty="0"/>
              <a:t>Writ of Certiorari</a:t>
            </a:r>
          </a:p>
          <a:p>
            <a:r>
              <a:rPr lang="en-US" altLang="en-US" dirty="0" smtClean="0"/>
              <a:t>Amicus </a:t>
            </a:r>
            <a:r>
              <a:rPr lang="en-US" altLang="en-US" dirty="0"/>
              <a:t>Curiae</a:t>
            </a:r>
          </a:p>
          <a:p>
            <a:r>
              <a:rPr lang="en-US" altLang="en-US" dirty="0"/>
              <a:t>Solicitor General</a:t>
            </a:r>
          </a:p>
          <a:p>
            <a:r>
              <a:rPr lang="en-US" altLang="en-US" dirty="0"/>
              <a:t>First Monday in October</a:t>
            </a:r>
          </a:p>
          <a:p>
            <a:r>
              <a:rPr lang="en-US" altLang="en-US" sz="2800" dirty="0" smtClean="0"/>
              <a:t>Doctrine </a:t>
            </a:r>
            <a:r>
              <a:rPr lang="en-US" altLang="en-US" sz="2800" dirty="0"/>
              <a:t>of Judicial Restraint</a:t>
            </a:r>
          </a:p>
          <a:p>
            <a:r>
              <a:rPr lang="en-US" altLang="en-US" sz="2800" dirty="0"/>
              <a:t>Doctrine of  Judicial Activism</a:t>
            </a:r>
          </a:p>
          <a:p>
            <a:r>
              <a:rPr lang="en-US" altLang="en-US" sz="2800" dirty="0"/>
              <a:t>Doctrine of Judicial Implementation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creation of Judicial </a:t>
            </a:r>
            <a:r>
              <a:rPr lang="en-US" dirty="0"/>
              <a:t>R</a:t>
            </a:r>
            <a:r>
              <a:rPr lang="en-US" dirty="0" smtClean="0"/>
              <a:t>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91600" cy="52578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Calibri" pitchFamily="34" charset="0"/>
              </a:rPr>
              <a:t>Election of 1800: Federalists lost both the Presidency and control of the Congress. </a:t>
            </a:r>
          </a:p>
          <a:p>
            <a:r>
              <a:rPr lang="en-US" sz="2200" dirty="0" smtClean="0">
                <a:latin typeface="Calibri" pitchFamily="34" charset="0"/>
              </a:rPr>
              <a:t>BUT The Federalists passed the Judiciary Act of 1801</a:t>
            </a:r>
            <a:r>
              <a:rPr lang="en-US" sz="2200" dirty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(“Midnight Judges”)</a:t>
            </a:r>
          </a:p>
          <a:p>
            <a:r>
              <a:rPr lang="en-US" sz="2200" dirty="0" smtClean="0">
                <a:latin typeface="Calibri" pitchFamily="34" charset="0"/>
              </a:rPr>
              <a:t>William Marbury was </a:t>
            </a:r>
            <a:r>
              <a:rPr lang="en-US" sz="2200" u="sng" dirty="0" smtClean="0">
                <a:latin typeface="Calibri" pitchFamily="34" charset="0"/>
              </a:rPr>
              <a:t>appointed</a:t>
            </a:r>
            <a:r>
              <a:rPr lang="en-US" sz="2200" dirty="0" smtClean="0">
                <a:latin typeface="Calibri" pitchFamily="34" charset="0"/>
              </a:rPr>
              <a:t> to a judgeship as a justice of the peace for DC</a:t>
            </a:r>
          </a:p>
          <a:p>
            <a:r>
              <a:rPr lang="en-US" sz="2200" dirty="0" smtClean="0">
                <a:latin typeface="Calibri" pitchFamily="34" charset="0"/>
              </a:rPr>
              <a:t>When Jefferson became President, he told Sec. of State Madison not to deliver Marbury’s appointment papers.</a:t>
            </a:r>
            <a:r>
              <a:rPr lang="en-US" sz="2200" dirty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 Marbury sued. </a:t>
            </a:r>
          </a:p>
          <a:p>
            <a:r>
              <a:rPr lang="en-US" sz="2200" dirty="0" smtClean="0">
                <a:latin typeface="Calibri" pitchFamily="34" charset="0"/>
              </a:rPr>
              <a:t>The Supreme Court faced a dilemma. If it ruled…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For Marbury: defied by Jefferson.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A</a:t>
            </a:r>
            <a:r>
              <a:rPr lang="en-US" dirty="0" smtClean="0">
                <a:latin typeface="Calibri" pitchFamily="34" charset="0"/>
              </a:rPr>
              <a:t>gainst Marbury: admit the Court had no power.</a:t>
            </a:r>
          </a:p>
          <a:p>
            <a:r>
              <a:rPr lang="en-US" sz="2200" dirty="0" smtClean="0">
                <a:latin typeface="Calibri" pitchFamily="34" charset="0"/>
              </a:rPr>
              <a:t>Marshall ruled against Marbury (</a:t>
            </a:r>
            <a:r>
              <a:rPr lang="en-US" sz="2200" i="1" dirty="0" smtClean="0">
                <a:latin typeface="Calibri" pitchFamily="34" charset="0"/>
              </a:rPr>
              <a:t>on a technicality</a:t>
            </a:r>
            <a:r>
              <a:rPr lang="en-US" sz="2200" dirty="0" smtClean="0">
                <a:latin typeface="Calibri" pitchFamily="34" charset="0"/>
              </a:rPr>
              <a:t>).  He ruled the judiciary had the right and responsibility to decide what was and what was not constitutional.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The creation of judicial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Marbury v Madison set a precedent: even though Marbury lost this battle, the case gave the Supreme Court the power to decide what is and is not Constitutional.</a:t>
            </a:r>
          </a:p>
        </p:txBody>
      </p:sp>
      <p:pic>
        <p:nvPicPr>
          <p:cNvPr id="1026" name="Picture 2" descr="C:\Users\Amy\AppData\Local\Microsoft\Windows\Temporary Internet Files\Content.IE5\3P8UZ28X\MCj043487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3872" y="3800856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/>
          <a:lstStyle/>
          <a:p>
            <a:pPr algn="l"/>
            <a:r>
              <a:rPr lang="en-US" dirty="0" smtClean="0"/>
              <a:t>The Judicial </a:t>
            </a:r>
            <a:r>
              <a:rPr lang="en-US" dirty="0"/>
              <a:t>B</a:t>
            </a:r>
            <a:r>
              <a:rPr lang="en-US" dirty="0" smtClean="0"/>
              <a:t>ranch &amp;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Initially, the Bill of Rights was only supposed to be applied to Federal cases. </a:t>
            </a:r>
          </a:p>
          <a:p>
            <a:r>
              <a:rPr lang="en-US" dirty="0" smtClean="0"/>
              <a:t>Post-civil war: The 13</a:t>
            </a:r>
            <a:r>
              <a:rPr lang="en-US" baseline="30000" dirty="0" smtClean="0"/>
              <a:t>th</a:t>
            </a:r>
            <a:r>
              <a:rPr lang="en-US" dirty="0" smtClean="0"/>
              <a:t>, 14</a:t>
            </a:r>
            <a:r>
              <a:rPr lang="en-US" baseline="30000" dirty="0" smtClean="0"/>
              <a:t>th</a:t>
            </a:r>
            <a:r>
              <a:rPr lang="en-US" dirty="0" smtClean="0"/>
              <a:t> and 15</a:t>
            </a:r>
            <a:r>
              <a:rPr lang="en-US" baseline="30000" dirty="0" smtClean="0"/>
              <a:t>th</a:t>
            </a:r>
            <a:r>
              <a:rPr lang="en-US" dirty="0" smtClean="0"/>
              <a:t> Amendments were written to protect the interests of all citizens.</a:t>
            </a:r>
          </a:p>
          <a:p>
            <a:endParaRPr lang="en-US" dirty="0" smtClean="0"/>
          </a:p>
          <a:p>
            <a:r>
              <a:rPr lang="en-US" dirty="0" smtClean="0"/>
              <a:t>All states must follow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Amendment, which requires </a:t>
            </a:r>
            <a:r>
              <a:rPr lang="en-US" u="sng" dirty="0" smtClean="0"/>
              <a:t>due process </a:t>
            </a:r>
            <a:r>
              <a:rPr lang="en-US" dirty="0" smtClean="0"/>
              <a:t>and </a:t>
            </a:r>
            <a:r>
              <a:rPr lang="en-US" u="sng" dirty="0" smtClean="0"/>
              <a:t>equal protection </a:t>
            </a:r>
            <a:r>
              <a:rPr lang="en-US" dirty="0" smtClean="0"/>
              <a:t>to all citizens.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</a:t>
            </a:r>
            <a:r>
              <a:rPr lang="en-US" dirty="0"/>
              <a:t>J</a:t>
            </a:r>
            <a:r>
              <a:rPr lang="en-US" dirty="0" smtClean="0"/>
              <a:t>udicial Branch and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7048"/>
            <a:ext cx="8915400" cy="4949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Various court cases have ruled that due to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amendment, states must also adhere to other amendments.</a:t>
            </a:r>
          </a:p>
          <a:p>
            <a:r>
              <a:rPr lang="en-US" dirty="0" smtClean="0"/>
              <a:t>This is known as the </a:t>
            </a:r>
            <a:r>
              <a:rPr lang="en-US" u="sng" dirty="0" smtClean="0"/>
              <a:t>Incorporation Doctrine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i="1" dirty="0" smtClean="0"/>
              <a:t>Example: A citizen is suing a state for forcing him to stop printing his extreme left-wing internet magazine.</a:t>
            </a:r>
          </a:p>
          <a:p>
            <a:pPr lvl="1"/>
            <a:r>
              <a:rPr lang="en-US" i="1" dirty="0" smtClean="0"/>
              <a:t>The state must allow the citizen to continue publishing because, according to the 14</a:t>
            </a:r>
            <a:r>
              <a:rPr lang="en-US" i="1" baseline="30000" dirty="0" smtClean="0"/>
              <a:t>th</a:t>
            </a:r>
            <a:r>
              <a:rPr lang="en-US" i="1" dirty="0" smtClean="0"/>
              <a:t> Amendment, all citizens must receive equal protection under the law.</a:t>
            </a:r>
          </a:p>
          <a:p>
            <a:pPr lvl="1"/>
            <a:r>
              <a:rPr lang="en-US" i="1" dirty="0" smtClean="0"/>
              <a:t>This citizen’s 1</a:t>
            </a:r>
            <a:r>
              <a:rPr lang="en-US" i="1" baseline="30000" dirty="0" smtClean="0"/>
              <a:t>st</a:t>
            </a:r>
            <a:r>
              <a:rPr lang="en-US" i="1" dirty="0" smtClean="0"/>
              <a:t> Amendment right (freedom of press) must therefore be protected.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Rights in the Bill of Rights that have been “Incorporated” through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55802312"/>
              </p:ext>
            </p:extLst>
          </p:nvPr>
        </p:nvGraphicFramePr>
        <p:xfrm>
          <a:off x="301625" y="1527175"/>
          <a:ext cx="8504238" cy="2966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25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Privacy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Free Speech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Free 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Freedom</a:t>
                      </a:r>
                      <a:r>
                        <a:rPr lang="en-US" baseline="0" dirty="0" smtClean="0"/>
                        <a:t> of Religion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Assembly</a:t>
                      </a:r>
                      <a:r>
                        <a:rPr lang="en-US" baseline="0" dirty="0" smtClean="0"/>
                        <a:t> and petition rights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“Association”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Search and seizure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Exclusion of evidence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Self</a:t>
                      </a:r>
                      <a:r>
                        <a:rPr lang="en-US" baseline="0" dirty="0" smtClean="0"/>
                        <a:t> incrimination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Confront witnesses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Impartial 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Speedy trial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 to counsel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trial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Cruel and unusual punishment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Federal Judicial Terms: How long do they serve?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Federal Judges and Supreme Court judges serve life terms</a:t>
            </a:r>
          </a:p>
          <a:p>
            <a:pPr lvl="1"/>
            <a:r>
              <a:rPr lang="en-US" dirty="0" smtClean="0"/>
              <a:t>In other words, they hold their seat as Judge until they step down, or pass away</a:t>
            </a:r>
          </a:p>
          <a:p>
            <a:r>
              <a:rPr lang="en-US" dirty="0" smtClean="0"/>
              <a:t>Therefore, their initial selection is very important, and very political</a:t>
            </a:r>
          </a:p>
          <a:p>
            <a:endParaRPr lang="en-US" dirty="0" smtClean="0"/>
          </a:p>
        </p:txBody>
      </p:sp>
      <p:pic>
        <p:nvPicPr>
          <p:cNvPr id="2051" name="Picture 3" descr="C:\Users\Amy\AppData\Local\Microsoft\Windows\Temporary Internet Files\Content.IE5\M2BRY9OU\MCj031947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694353"/>
            <a:ext cx="4114800" cy="2944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Judicial Selection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766048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Ideal: balance of conservative and liberal judges</a:t>
            </a:r>
          </a:p>
          <a:p>
            <a:r>
              <a:rPr lang="en-US" u="sng" dirty="0" smtClean="0"/>
              <a:t>Liberal judges</a:t>
            </a:r>
            <a:r>
              <a:rPr lang="en-US" dirty="0" smtClean="0"/>
              <a:t>: stronger use of laws, with the goal of flexibility and equality</a:t>
            </a:r>
          </a:p>
          <a:p>
            <a:r>
              <a:rPr lang="en-US" u="sng" dirty="0" smtClean="0"/>
              <a:t>Conservative judges</a:t>
            </a:r>
            <a:r>
              <a:rPr lang="en-US" dirty="0" smtClean="0"/>
              <a:t>: limited court control, and prefer liberty &amp; state courts</a:t>
            </a:r>
          </a:p>
          <a:p>
            <a:r>
              <a:rPr lang="en-US" dirty="0" smtClean="0"/>
              <a:t>Once nominees are submitted, they are investigated &amp; the </a:t>
            </a:r>
            <a:r>
              <a:rPr lang="en-US" u="sng" dirty="0" smtClean="0"/>
              <a:t>Senate </a:t>
            </a:r>
            <a:r>
              <a:rPr lang="en-US" dirty="0" smtClean="0"/>
              <a:t>Judiciary Committee has hearings &amp; votes.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1000"/>
            <a:ext cx="7636438" cy="618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17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258</TotalTime>
  <Words>708</Words>
  <Application>Microsoft Office PowerPoint</Application>
  <PresentationFormat>On-screen Show (4:3)</PresentationFormat>
  <Paragraphs>78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Georgia</vt:lpstr>
      <vt:lpstr>Wingdings</vt:lpstr>
      <vt:lpstr>Wingdings 2</vt:lpstr>
      <vt:lpstr>Civic</vt:lpstr>
      <vt:lpstr>AP US Government Judicial Branch</vt:lpstr>
      <vt:lpstr>The creation of Judicial Review</vt:lpstr>
      <vt:lpstr>The creation of judicial review</vt:lpstr>
      <vt:lpstr>The Judicial Branch &amp; the Constitution</vt:lpstr>
      <vt:lpstr>The Judicial Branch and the Constitution</vt:lpstr>
      <vt:lpstr>Rights in the Bill of Rights that have been “Incorporated” through the 14th Amendment</vt:lpstr>
      <vt:lpstr>Federal Judicial Terms: How long do they serve?</vt:lpstr>
      <vt:lpstr>Judicial Selection </vt:lpstr>
      <vt:lpstr>PowerPoint Presentation</vt:lpstr>
      <vt:lpstr>The Supreme Court’s Work</vt:lpstr>
      <vt:lpstr>Supreme Court Decisions</vt:lpstr>
      <vt:lpstr>What types of cases does the supreme court hear?</vt:lpstr>
      <vt:lpstr>Vocabulary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US Government Judicial Branch</dc:title>
  <dc:creator>Amy</dc:creator>
  <cp:lastModifiedBy>Amanda Jirka</cp:lastModifiedBy>
  <cp:revision>19</cp:revision>
  <dcterms:created xsi:type="dcterms:W3CDTF">2009-03-10T13:58:31Z</dcterms:created>
  <dcterms:modified xsi:type="dcterms:W3CDTF">2017-11-13T14:04:17Z</dcterms:modified>
</cp:coreProperties>
</file>