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
      <p:font typeface="Alegrey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Alegreya-bold.fntdata"/><Relationship Id="rId23" Type="http://schemas.openxmlformats.org/officeDocument/2006/relationships/font" Target="fonts/Alegrey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legreya-boldItalic.fntdata"/><Relationship Id="rId25" Type="http://schemas.openxmlformats.org/officeDocument/2006/relationships/font" Target="fonts/Alegreya-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ctrTitle"/>
          </p:nvPr>
        </p:nvSpPr>
        <p:spPr>
          <a:xfrm>
            <a:off x="1858703" y="1500933"/>
            <a:ext cx="5361300" cy="1448100"/>
          </a:xfrm>
          <a:prstGeom prst="rect">
            <a:avLst/>
          </a:prstGeom>
        </p:spPr>
        <p:txBody>
          <a:bodyPr anchorCtr="0" anchor="b" bIns="91425" lIns="91425" rIns="91425" tIns="91425">
            <a:noAutofit/>
          </a:bodyPr>
          <a:lstStyle/>
          <a:p>
            <a:pPr lvl="0">
              <a:spcBef>
                <a:spcPts val="0"/>
              </a:spcBef>
              <a:buNone/>
            </a:pPr>
            <a:r>
              <a:rPr lang="en">
                <a:latin typeface="Alegreya"/>
                <a:ea typeface="Alegreya"/>
                <a:cs typeface="Alegreya"/>
                <a:sym typeface="Alegreya"/>
              </a:rPr>
              <a:t>     </a:t>
            </a:r>
            <a:r>
              <a:rPr lang="en">
                <a:latin typeface="Alegreya"/>
                <a:ea typeface="Alegreya"/>
                <a:cs typeface="Alegreya"/>
                <a:sym typeface="Alegreya"/>
              </a:rPr>
              <a:t>The Muslims</a:t>
            </a:r>
          </a:p>
        </p:txBody>
      </p:sp>
      <p:sp>
        <p:nvSpPr>
          <p:cNvPr id="86" name="Shape 86"/>
          <p:cNvSpPr txBox="1"/>
          <p:nvPr>
            <p:ph idx="1" type="subTitle"/>
          </p:nvPr>
        </p:nvSpPr>
        <p:spPr>
          <a:xfrm>
            <a:off x="246750" y="3462350"/>
            <a:ext cx="8650500" cy="432900"/>
          </a:xfrm>
          <a:prstGeom prst="rect">
            <a:avLst/>
          </a:prstGeom>
        </p:spPr>
        <p:txBody>
          <a:bodyPr anchorCtr="0" anchor="t" bIns="91425" lIns="91425" rIns="91425" tIns="91425">
            <a:noAutofit/>
          </a:bodyPr>
          <a:lstStyle/>
          <a:p>
            <a:pPr lvl="0" algn="l">
              <a:spcBef>
                <a:spcPts val="0"/>
              </a:spcBef>
              <a:buNone/>
            </a:pPr>
            <a:r>
              <a:rPr lang="en">
                <a:latin typeface="Alegreya"/>
                <a:ea typeface="Alegreya"/>
                <a:cs typeface="Alegreya"/>
                <a:sym typeface="Alegreya"/>
              </a:rPr>
              <a:t>Aaron Roberts, Jasmine Guillen, Michelle De Los Santos, Yesika Arias</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218644"/>
            <a:ext cx="8520600" cy="607800"/>
          </a:xfrm>
          <a:prstGeom prst="rect">
            <a:avLst/>
          </a:prstGeom>
        </p:spPr>
        <p:txBody>
          <a:bodyPr anchorCtr="0" anchor="t" bIns="91425" lIns="91425" rIns="91425" tIns="91425">
            <a:noAutofit/>
          </a:bodyPr>
          <a:lstStyle/>
          <a:p>
            <a:pPr lvl="0">
              <a:spcBef>
                <a:spcPts val="0"/>
              </a:spcBef>
              <a:buNone/>
            </a:pPr>
            <a:r>
              <a:rPr b="1" lang="en"/>
              <a:t>Math in </a:t>
            </a:r>
            <a:r>
              <a:rPr b="1" lang="en"/>
              <a:t>the </a:t>
            </a:r>
          </a:p>
          <a:p>
            <a:pPr lvl="0">
              <a:spcBef>
                <a:spcPts val="0"/>
              </a:spcBef>
              <a:buNone/>
            </a:pPr>
            <a:r>
              <a:rPr b="1" lang="en"/>
              <a:t>Mosque</a:t>
            </a:r>
          </a:p>
        </p:txBody>
      </p:sp>
      <p:sp>
        <p:nvSpPr>
          <p:cNvPr id="151" name="Shape 151"/>
          <p:cNvSpPr txBox="1"/>
          <p:nvPr>
            <p:ph idx="1" type="body"/>
          </p:nvPr>
        </p:nvSpPr>
        <p:spPr>
          <a:xfrm>
            <a:off x="311700" y="1269631"/>
            <a:ext cx="8520600" cy="3339000"/>
          </a:xfrm>
          <a:prstGeom prst="rect">
            <a:avLst/>
          </a:prstGeom>
        </p:spPr>
        <p:txBody>
          <a:bodyPr anchorCtr="0" anchor="t" bIns="91425" lIns="91425" rIns="91425" tIns="91425">
            <a:noAutofit/>
          </a:bodyPr>
          <a:lstStyle/>
          <a:p>
            <a:pPr lvl="0" rtl="0">
              <a:lnSpc>
                <a:spcPct val="100000"/>
              </a:lnSpc>
              <a:spcBef>
                <a:spcPts val="0"/>
              </a:spcBef>
              <a:buNone/>
            </a:pPr>
            <a:r>
              <a:rPr lang="en" sz="1400">
                <a:latin typeface="Times New Roman"/>
                <a:ea typeface="Times New Roman"/>
                <a:cs typeface="Times New Roman"/>
                <a:sym typeface="Times New Roman"/>
              </a:rPr>
              <a:t>T</a:t>
            </a:r>
            <a:r>
              <a:rPr lang="en" sz="1400">
                <a:latin typeface="Times New Roman"/>
                <a:ea typeface="Times New Roman"/>
                <a:cs typeface="Times New Roman"/>
                <a:sym typeface="Times New Roman"/>
              </a:rPr>
              <a:t>h</a:t>
            </a:r>
            <a:r>
              <a:rPr lang="en" sz="1400">
                <a:latin typeface="Times New Roman"/>
                <a:ea typeface="Times New Roman"/>
                <a:cs typeface="Times New Roman"/>
                <a:sym typeface="Times New Roman"/>
              </a:rPr>
              <a:t>e Nasir al-Mulk also know as the  </a:t>
            </a:r>
          </a:p>
          <a:p>
            <a:pPr lvl="0" rtl="0">
              <a:lnSpc>
                <a:spcPct val="100000"/>
              </a:lnSpc>
              <a:spcBef>
                <a:spcPts val="0"/>
              </a:spcBef>
              <a:buNone/>
            </a:pPr>
            <a:r>
              <a:rPr lang="en" sz="1400">
                <a:latin typeface="Times New Roman"/>
                <a:ea typeface="Times New Roman"/>
                <a:cs typeface="Times New Roman"/>
                <a:sym typeface="Times New Roman"/>
              </a:rPr>
              <a:t>rainbow mosque is</a:t>
            </a:r>
          </a:p>
          <a:p>
            <a:pPr lvl="0" rtl="0">
              <a:lnSpc>
                <a:spcPct val="100000"/>
              </a:lnSpc>
              <a:spcBef>
                <a:spcPts val="0"/>
              </a:spcBef>
              <a:buNone/>
            </a:pPr>
            <a:r>
              <a:rPr lang="en" sz="1400">
                <a:latin typeface="Times New Roman"/>
                <a:ea typeface="Times New Roman"/>
                <a:cs typeface="Times New Roman"/>
                <a:sym typeface="Times New Roman"/>
              </a:rPr>
              <a:t> nne of greatest mosque </a:t>
            </a:r>
            <a:r>
              <a:rPr lang="en" sz="1400">
                <a:latin typeface="Times New Roman"/>
                <a:ea typeface="Times New Roman"/>
                <a:cs typeface="Times New Roman"/>
                <a:sym typeface="Times New Roman"/>
              </a:rPr>
              <a:t>standing</a:t>
            </a:r>
            <a:r>
              <a:rPr lang="en" sz="1400">
                <a:latin typeface="Times New Roman"/>
                <a:ea typeface="Times New Roman"/>
                <a:cs typeface="Times New Roman"/>
                <a:sym typeface="Times New Roman"/>
              </a:rPr>
              <a:t> </a:t>
            </a:r>
          </a:p>
          <a:p>
            <a:pPr lvl="0" rtl="0">
              <a:lnSpc>
                <a:spcPct val="100000"/>
              </a:lnSpc>
              <a:spcBef>
                <a:spcPts val="0"/>
              </a:spcBef>
              <a:buNone/>
            </a:pPr>
            <a:r>
              <a:rPr lang="en" sz="1400">
                <a:latin typeface="Times New Roman"/>
                <a:ea typeface="Times New Roman"/>
                <a:cs typeface="Times New Roman"/>
                <a:sym typeface="Times New Roman"/>
              </a:rPr>
              <a:t>today. The Muslims who built this must</a:t>
            </a:r>
          </a:p>
          <a:p>
            <a:pPr lvl="0" rtl="0">
              <a:lnSpc>
                <a:spcPct val="100000"/>
              </a:lnSpc>
              <a:spcBef>
                <a:spcPts val="0"/>
              </a:spcBef>
              <a:buNone/>
            </a:pPr>
            <a:r>
              <a:rPr lang="en" sz="1400">
                <a:latin typeface="Times New Roman"/>
                <a:ea typeface="Times New Roman"/>
                <a:cs typeface="Times New Roman"/>
                <a:sym typeface="Times New Roman"/>
              </a:rPr>
              <a:t> have had excellent </a:t>
            </a:r>
            <a:r>
              <a:rPr lang="en" sz="1400">
                <a:latin typeface="Times New Roman"/>
                <a:ea typeface="Times New Roman"/>
                <a:cs typeface="Times New Roman"/>
                <a:sym typeface="Times New Roman"/>
              </a:rPr>
              <a:t>mathematical</a:t>
            </a:r>
            <a:r>
              <a:rPr lang="en" sz="1400">
                <a:latin typeface="Times New Roman"/>
                <a:ea typeface="Times New Roman"/>
                <a:cs typeface="Times New Roman"/>
                <a:sym typeface="Times New Roman"/>
              </a:rPr>
              <a:t> skills</a:t>
            </a:r>
          </a:p>
          <a:p>
            <a:pPr lvl="0" rtl="0">
              <a:lnSpc>
                <a:spcPct val="100000"/>
              </a:lnSpc>
              <a:spcBef>
                <a:spcPts val="0"/>
              </a:spcBef>
              <a:buNone/>
            </a:pPr>
            <a:r>
              <a:rPr lang="en" sz="1400">
                <a:latin typeface="Times New Roman"/>
                <a:ea typeface="Times New Roman"/>
                <a:cs typeface="Times New Roman"/>
                <a:sym typeface="Times New Roman"/>
              </a:rPr>
              <a:t> to be able to p</a:t>
            </a:r>
            <a:r>
              <a:rPr lang="en" sz="1400">
                <a:latin typeface="Times New Roman"/>
                <a:ea typeface="Times New Roman"/>
                <a:cs typeface="Times New Roman"/>
                <a:sym typeface="Times New Roman"/>
              </a:rPr>
              <a:t>recisely place each shape where they did and create these geometrical patterns  as you can see in the picture.</a:t>
            </a:r>
          </a:p>
          <a:p>
            <a:pPr lvl="0">
              <a:lnSpc>
                <a:spcPct val="115000"/>
              </a:lnSpc>
              <a:spcBef>
                <a:spcPts val="0"/>
              </a:spcBef>
              <a:buNone/>
            </a:pPr>
            <a:r>
              <a:rPr lang="en" sz="1400">
                <a:latin typeface="Times New Roman"/>
                <a:ea typeface="Times New Roman"/>
                <a:cs typeface="Times New Roman"/>
                <a:sym typeface="Times New Roman"/>
              </a:rPr>
              <a:t>As you can see there's no sight of Allah or any religious figures in the Mosque like how churches are and that's because Muslim leaders feared that people would worship the imagine rather than Allah</a:t>
            </a:r>
          </a:p>
        </p:txBody>
      </p:sp>
      <p:pic>
        <p:nvPicPr>
          <p:cNvPr id="152" name="Shape 152"/>
          <p:cNvPicPr preferRelativeResize="0"/>
          <p:nvPr/>
        </p:nvPicPr>
        <p:blipFill>
          <a:blip r:embed="rId3">
            <a:alphaModFix/>
          </a:blip>
          <a:stretch>
            <a:fillRect/>
          </a:stretch>
        </p:blipFill>
        <p:spPr>
          <a:xfrm>
            <a:off x="3636325" y="218650"/>
            <a:ext cx="5370950" cy="268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10000"/>
            <a:ext cx="8520600" cy="607800"/>
          </a:xfrm>
          <a:prstGeom prst="rect">
            <a:avLst/>
          </a:prstGeom>
          <a:solidFill>
            <a:schemeClr val="lt1"/>
          </a:solidFill>
        </p:spPr>
        <p:txBody>
          <a:bodyPr anchorCtr="0" anchor="t" bIns="91425" lIns="91425" rIns="91425" tIns="91425">
            <a:noAutofit/>
          </a:bodyPr>
          <a:lstStyle/>
          <a:p>
            <a:pPr lvl="0">
              <a:spcBef>
                <a:spcPts val="0"/>
              </a:spcBef>
              <a:buNone/>
            </a:pPr>
            <a:r>
              <a:rPr b="1" lang="en"/>
              <a:t>Fun </a:t>
            </a:r>
            <a:r>
              <a:rPr b="1" lang="en"/>
              <a:t>Fa</a:t>
            </a:r>
            <a:r>
              <a:rPr b="1" lang="en"/>
              <a:t>cts !</a:t>
            </a:r>
          </a:p>
        </p:txBody>
      </p:sp>
      <p:sp>
        <p:nvSpPr>
          <p:cNvPr id="158" name="Shape 158"/>
          <p:cNvSpPr txBox="1"/>
          <p:nvPr>
            <p:ph idx="1" type="body"/>
          </p:nvPr>
        </p:nvSpPr>
        <p:spPr>
          <a:xfrm>
            <a:off x="311700" y="1229875"/>
            <a:ext cx="5532600" cy="2984400"/>
          </a:xfrm>
          <a:prstGeom prst="rect">
            <a:avLst/>
          </a:prstGeom>
        </p:spPr>
        <p:txBody>
          <a:bodyPr anchorCtr="0" anchor="t" bIns="91425" lIns="91425" rIns="91425" tIns="91425">
            <a:noAutofit/>
          </a:bodyPr>
          <a:lstStyle/>
          <a:p>
            <a:pPr indent="-228600" lvl="0" marL="457200" rtl="0">
              <a:spcBef>
                <a:spcPts val="0"/>
              </a:spcBef>
              <a:buChar char="●"/>
            </a:pPr>
            <a:r>
              <a:rPr lang="en"/>
              <a:t>The Quran is </a:t>
            </a:r>
            <a:r>
              <a:rPr lang="en"/>
              <a:t>the most memorized book in the world</a:t>
            </a:r>
          </a:p>
          <a:p>
            <a:pPr indent="-228600" lvl="0" marL="457200">
              <a:spcBef>
                <a:spcPts val="0"/>
              </a:spcBef>
              <a:buChar char="●"/>
            </a:pPr>
            <a:r>
              <a:rPr lang="en"/>
              <a:t>Every Muslim tries to visit Mecca at least once in his or her lifetime. This special visit is called a hajj.</a:t>
            </a:r>
          </a:p>
          <a:p>
            <a:pPr indent="-228600" lvl="0" marL="457200">
              <a:spcBef>
                <a:spcPts val="0"/>
              </a:spcBef>
              <a:buChar char="●"/>
            </a:pPr>
            <a:r>
              <a:rPr lang="en"/>
              <a:t>Muslim scholars Ibn Rushd and Ibn Sina were primarily responsible for saving the works of Aristotle, whose ideas would later dominate both the Christian and Muslim worlds.</a:t>
            </a:r>
          </a:p>
          <a:p>
            <a:pPr lvl="0">
              <a:spcBef>
                <a:spcPts val="0"/>
              </a:spcBef>
              <a:buNone/>
            </a:pPr>
            <a:r>
              <a:t/>
            </a:r>
            <a:endParaRPr/>
          </a:p>
        </p:txBody>
      </p:sp>
      <p:pic>
        <p:nvPicPr>
          <p:cNvPr id="159" name="Shape 159"/>
          <p:cNvPicPr preferRelativeResize="0"/>
          <p:nvPr/>
        </p:nvPicPr>
        <p:blipFill>
          <a:blip r:embed="rId3">
            <a:alphaModFix/>
          </a:blip>
          <a:stretch>
            <a:fillRect/>
          </a:stretch>
        </p:blipFill>
        <p:spPr>
          <a:xfrm>
            <a:off x="6094772" y="1574431"/>
            <a:ext cx="2737524" cy="153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490250" y="526350"/>
            <a:ext cx="7169400" cy="719400"/>
          </a:xfrm>
          <a:prstGeom prst="rect">
            <a:avLst/>
          </a:prstGeom>
        </p:spPr>
        <p:txBody>
          <a:bodyPr anchorCtr="0" anchor="ctr" bIns="91425" lIns="91425" rIns="91425" tIns="91425">
            <a:noAutofit/>
          </a:bodyPr>
          <a:lstStyle/>
          <a:p>
            <a:pPr lvl="0">
              <a:spcBef>
                <a:spcPts val="0"/>
              </a:spcBef>
              <a:buNone/>
            </a:pPr>
            <a:r>
              <a:rPr b="1" lang="en"/>
              <a:t>Question time !</a:t>
            </a:r>
          </a:p>
        </p:txBody>
      </p:sp>
      <p:sp>
        <p:nvSpPr>
          <p:cNvPr id="165" name="Shape 165"/>
          <p:cNvSpPr txBox="1"/>
          <p:nvPr/>
        </p:nvSpPr>
        <p:spPr>
          <a:xfrm>
            <a:off x="490250" y="1466755"/>
            <a:ext cx="7315200" cy="2645700"/>
          </a:xfrm>
          <a:prstGeom prst="rect">
            <a:avLst/>
          </a:prstGeom>
          <a:noFill/>
          <a:ln>
            <a:noFill/>
          </a:ln>
        </p:spPr>
        <p:txBody>
          <a:bodyPr anchorCtr="0" anchor="t" bIns="91425" lIns="91425" rIns="91425" tIns="91425">
            <a:noAutofit/>
          </a:bodyPr>
          <a:lstStyle/>
          <a:p>
            <a:pPr lvl="0" rtl="0">
              <a:spcBef>
                <a:spcPts val="0"/>
              </a:spcBef>
              <a:buNone/>
            </a:pPr>
            <a:r>
              <a:rPr lang="en" sz="1500"/>
              <a:t>1.Which Islamic mathematician is known for founding Algebra ?</a:t>
            </a:r>
          </a:p>
          <a:p>
            <a:pPr lvl="0" rtl="0">
              <a:spcBef>
                <a:spcPts val="0"/>
              </a:spcBef>
              <a:buNone/>
            </a:pPr>
            <a:r>
              <a:rPr lang="en" sz="1500"/>
              <a:t>   A. Isaac newton</a:t>
            </a:r>
          </a:p>
          <a:p>
            <a:pPr lvl="0" rtl="0">
              <a:spcBef>
                <a:spcPts val="0"/>
              </a:spcBef>
              <a:buNone/>
            </a:pPr>
            <a:r>
              <a:rPr lang="en" sz="1500"/>
              <a:t>   B. al-Khwarizmi</a:t>
            </a:r>
          </a:p>
          <a:p>
            <a:pPr lvl="0">
              <a:spcBef>
                <a:spcPts val="0"/>
              </a:spcBef>
              <a:buNone/>
            </a:pPr>
            <a:r>
              <a:rPr lang="en" sz="1500"/>
              <a:t>   C. Muhammed</a:t>
            </a:r>
          </a:p>
          <a:p>
            <a:pPr lvl="0" rtl="0">
              <a:spcBef>
                <a:spcPts val="0"/>
              </a:spcBef>
              <a:buNone/>
            </a:pPr>
            <a:r>
              <a:rPr lang="en" sz="1500"/>
              <a:t>   D. Euclid</a:t>
            </a:r>
          </a:p>
          <a:p>
            <a:pPr lvl="0">
              <a:spcBef>
                <a:spcPts val="0"/>
              </a:spcBef>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623550" y="1003000"/>
            <a:ext cx="7896900" cy="924000"/>
          </a:xfrm>
          <a:prstGeom prst="rect">
            <a:avLst/>
          </a:prstGeom>
        </p:spPr>
        <p:txBody>
          <a:bodyPr anchorCtr="0" anchor="ctr" bIns="91425" lIns="91425" rIns="91425" tIns="91425">
            <a:noAutofit/>
          </a:bodyPr>
          <a:lstStyle/>
          <a:p>
            <a:pPr lvl="0" rtl="0">
              <a:spcBef>
                <a:spcPts val="0"/>
              </a:spcBef>
              <a:buNone/>
            </a:pPr>
            <a:r>
              <a:rPr lang="en" sz="1400">
                <a:solidFill>
                  <a:srgbClr val="000000"/>
                </a:solidFill>
              </a:rPr>
              <a:t>2.What do all Jews Christians and muslims have in common?</a:t>
            </a:r>
          </a:p>
        </p:txBody>
      </p:sp>
      <p:sp>
        <p:nvSpPr>
          <p:cNvPr id="171" name="Shape 171"/>
          <p:cNvSpPr txBox="1"/>
          <p:nvPr/>
        </p:nvSpPr>
        <p:spPr>
          <a:xfrm>
            <a:off x="623550" y="1543969"/>
            <a:ext cx="7315200" cy="853500"/>
          </a:xfrm>
          <a:prstGeom prst="rect">
            <a:avLst/>
          </a:prstGeom>
          <a:noFill/>
          <a:ln>
            <a:noFill/>
          </a:ln>
        </p:spPr>
        <p:txBody>
          <a:bodyPr anchorCtr="0" anchor="t" bIns="91425" lIns="91425" rIns="91425" tIns="91425">
            <a:noAutofit/>
          </a:bodyPr>
          <a:lstStyle/>
          <a:p>
            <a:pPr lvl="0" rtl="0">
              <a:spcBef>
                <a:spcPts val="0"/>
              </a:spcBef>
              <a:buNone/>
            </a:pPr>
            <a:r>
              <a:rPr lang="en"/>
              <a:t>A.they all believe in Jesus </a:t>
            </a:r>
          </a:p>
          <a:p>
            <a:pPr lvl="0" rtl="0">
              <a:spcBef>
                <a:spcPts val="0"/>
              </a:spcBef>
              <a:buNone/>
            </a:pPr>
            <a:r>
              <a:rPr lang="en"/>
              <a:t>B.they all are polytheistic</a:t>
            </a:r>
          </a:p>
          <a:p>
            <a:pPr lvl="0" rtl="0">
              <a:spcBef>
                <a:spcPts val="0"/>
              </a:spcBef>
              <a:buNone/>
            </a:pPr>
            <a:r>
              <a:rPr lang="en"/>
              <a:t>C.all of their original language is hebrew</a:t>
            </a:r>
          </a:p>
          <a:p>
            <a:pPr lvl="0" rtl="0">
              <a:spcBef>
                <a:spcPts val="0"/>
              </a:spcBef>
              <a:buNone/>
            </a:pPr>
            <a:r>
              <a:rPr lang="en"/>
              <a:t>D.they all have a holy book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nvSpPr>
        <p:spPr>
          <a:xfrm>
            <a:off x="421615" y="1341297"/>
            <a:ext cx="7315200" cy="860699"/>
          </a:xfrm>
          <a:prstGeom prst="rect">
            <a:avLst/>
          </a:prstGeom>
          <a:noFill/>
          <a:ln>
            <a:noFill/>
          </a:ln>
        </p:spPr>
        <p:txBody>
          <a:bodyPr anchorCtr="0" anchor="t" bIns="91425" lIns="91425" rIns="91425" tIns="91425">
            <a:noAutofit/>
          </a:bodyPr>
          <a:lstStyle/>
          <a:p>
            <a:pPr lvl="0">
              <a:spcBef>
                <a:spcPts val="0"/>
              </a:spcBef>
              <a:buNone/>
            </a:pPr>
            <a:r>
              <a:rPr lang="en"/>
              <a:t>3. After the death of Muhammed, who was put into power?</a:t>
            </a:r>
          </a:p>
          <a:p>
            <a:pPr indent="-228600" lvl="0" marL="457200" rtl="0">
              <a:spcBef>
                <a:spcPts val="0"/>
              </a:spcBef>
              <a:buAutoNum type="alphaUcPeriod"/>
            </a:pPr>
            <a:r>
              <a:rPr lang="en"/>
              <a:t>Umar</a:t>
            </a:r>
          </a:p>
          <a:p>
            <a:pPr indent="-228600" lvl="0" marL="457200" rtl="0">
              <a:spcBef>
                <a:spcPts val="0"/>
              </a:spcBef>
              <a:buAutoNum type="alphaUcPeriod"/>
            </a:pPr>
            <a:r>
              <a:rPr lang="en"/>
              <a:t>Abu-Bakr</a:t>
            </a:r>
          </a:p>
          <a:p>
            <a:pPr indent="-228600" lvl="0" marL="457200" rtl="0">
              <a:spcBef>
                <a:spcPts val="0"/>
              </a:spcBef>
              <a:buAutoNum type="alphaUcPeriod"/>
            </a:pPr>
            <a:r>
              <a:rPr lang="en"/>
              <a:t>Ali</a:t>
            </a:r>
          </a:p>
          <a:p>
            <a:pPr indent="-228600" lvl="0" marL="457200">
              <a:spcBef>
                <a:spcPts val="0"/>
              </a:spcBef>
              <a:buAutoNum type="alphaUcPeriod"/>
            </a:pPr>
            <a:r>
              <a:rPr lang="en"/>
              <a:t>Utman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b="1" lang="en"/>
              <a:t>Origins of Islam</a:t>
            </a:r>
          </a:p>
        </p:txBody>
      </p:sp>
      <p:sp>
        <p:nvSpPr>
          <p:cNvPr id="92" name="Shape 92"/>
          <p:cNvSpPr txBox="1"/>
          <p:nvPr>
            <p:ph idx="1" type="body"/>
          </p:nvPr>
        </p:nvSpPr>
        <p:spPr>
          <a:xfrm>
            <a:off x="206743" y="902253"/>
            <a:ext cx="8520600" cy="3339000"/>
          </a:xfrm>
          <a:prstGeom prst="rect">
            <a:avLst/>
          </a:prstGeom>
        </p:spPr>
        <p:txBody>
          <a:bodyPr anchorCtr="0" anchor="t" bIns="91425" lIns="91425" rIns="91425" tIns="91425">
            <a:noAutofit/>
          </a:bodyPr>
          <a:lstStyle/>
          <a:p>
            <a:pPr indent="-336550" lvl="0" marL="457200" rtl="0">
              <a:spcBef>
                <a:spcPts val="0"/>
              </a:spcBef>
              <a:buSzPct val="100000"/>
              <a:buFont typeface="Alegreya"/>
            </a:pPr>
            <a:r>
              <a:rPr lang="en" sz="1700">
                <a:latin typeface="Alegreya"/>
                <a:ea typeface="Alegreya"/>
                <a:cs typeface="Alegreya"/>
                <a:sym typeface="Alegreya"/>
              </a:rPr>
              <a:t>Islam first came about in Mecca when </a:t>
            </a:r>
            <a:r>
              <a:rPr lang="en" sz="1700">
                <a:latin typeface="Alegreya"/>
                <a:ea typeface="Alegreya"/>
                <a:cs typeface="Alegreya"/>
                <a:sym typeface="Alegreya"/>
              </a:rPr>
              <a:t>Muhammad</a:t>
            </a:r>
            <a:r>
              <a:rPr lang="en" sz="1700">
                <a:latin typeface="Alegreya"/>
                <a:ea typeface="Alegreya"/>
                <a:cs typeface="Alegreya"/>
                <a:sym typeface="Alegreya"/>
              </a:rPr>
              <a:t>, a prophet, heard a voice at around age 40. The voice he heard was believed to be Gabriel, a messenger for Allah.</a:t>
            </a:r>
          </a:p>
          <a:p>
            <a:pPr indent="-336550" lvl="0" marL="457200" rtl="0">
              <a:spcBef>
                <a:spcPts val="0"/>
              </a:spcBef>
              <a:buSzPct val="100000"/>
              <a:buFont typeface="Alegreya"/>
            </a:pPr>
            <a:r>
              <a:rPr lang="en" sz="1700">
                <a:latin typeface="Alegreya"/>
                <a:ea typeface="Alegreya"/>
                <a:cs typeface="Alegreya"/>
                <a:sym typeface="Alegreya"/>
              </a:rPr>
              <a:t>After gathering a following, Muhammed and other believers of Islam were attacked by the people of Mecca. They thought that Muhammad and his ideas would corrupt the city.</a:t>
            </a:r>
          </a:p>
          <a:p>
            <a:pPr indent="-336550" lvl="0" marL="457200" rtl="0">
              <a:spcBef>
                <a:spcPts val="0"/>
              </a:spcBef>
              <a:buSzPct val="100000"/>
              <a:buFont typeface="Alegreya"/>
            </a:pPr>
            <a:r>
              <a:rPr lang="en" sz="1700">
                <a:latin typeface="Alegreya"/>
                <a:ea typeface="Alegreya"/>
                <a:cs typeface="Alegreya"/>
                <a:sym typeface="Alegreya"/>
              </a:rPr>
              <a:t>As a result of this violent development, Muhammad and his group of followers fled Mecca in 622 and arrived in Yathrib</a:t>
            </a:r>
          </a:p>
          <a:p>
            <a:pPr indent="-336550" lvl="0" marL="457200" rtl="0">
              <a:spcBef>
                <a:spcPts val="0"/>
              </a:spcBef>
              <a:buSzPct val="100000"/>
              <a:buFont typeface="Alegreya"/>
            </a:pPr>
            <a:r>
              <a:rPr lang="en" sz="1700">
                <a:latin typeface="Alegreya"/>
                <a:ea typeface="Alegreya"/>
                <a:cs typeface="Alegreya"/>
                <a:sym typeface="Alegreya"/>
              </a:rPr>
              <a:t>Muhammad eventually returned in 630, along with 10,000 followers who became believers after he became known as a leader and made deals with the Jews and the Arabs</a:t>
            </a:r>
          </a:p>
          <a:p>
            <a:pPr lvl="0" rtl="0">
              <a:spcBef>
                <a:spcPts val="0"/>
              </a:spcBef>
              <a:buNone/>
            </a:pPr>
            <a:r>
              <a:t/>
            </a:r>
            <a:endParaRPr sz="1700">
              <a:latin typeface="Alegreya"/>
              <a:ea typeface="Alegreya"/>
              <a:cs typeface="Alegreya"/>
              <a:sym typeface="Alegreya"/>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b="1" lang="en"/>
              <a:t>Origins of Islam (Continued)</a:t>
            </a:r>
          </a:p>
        </p:txBody>
      </p:sp>
      <p:sp>
        <p:nvSpPr>
          <p:cNvPr id="98" name="Shape 98"/>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Font typeface="Alegreya"/>
            </a:pPr>
            <a:r>
              <a:rPr lang="en">
                <a:latin typeface="Alegreya"/>
                <a:ea typeface="Alegreya"/>
                <a:cs typeface="Alegreya"/>
                <a:sym typeface="Alegreya"/>
              </a:rPr>
              <a:t>After Muhammed returned the leaders fled Mecca out of fear of defeat</a:t>
            </a:r>
          </a:p>
          <a:p>
            <a:pPr indent="-228600" lvl="0" marL="457200" rtl="0">
              <a:spcBef>
                <a:spcPts val="0"/>
              </a:spcBef>
              <a:buFont typeface="Alegreya"/>
            </a:pPr>
            <a:r>
              <a:rPr lang="en">
                <a:latin typeface="Alegreya"/>
                <a:ea typeface="Alegreya"/>
                <a:cs typeface="Alegreya"/>
                <a:sym typeface="Alegreya"/>
              </a:rPr>
              <a:t>Most people of Mecca accepted the Islam belief and many converted</a:t>
            </a:r>
          </a:p>
          <a:p>
            <a:pPr indent="-228600" lvl="0" marL="457200" rtl="0">
              <a:spcBef>
                <a:spcPts val="0"/>
              </a:spcBef>
              <a:buFont typeface="Alegreya"/>
            </a:pPr>
            <a:r>
              <a:rPr lang="en">
                <a:latin typeface="Alegreya"/>
                <a:ea typeface="Alegreya"/>
                <a:cs typeface="Alegreya"/>
                <a:sym typeface="Alegreya"/>
              </a:rPr>
              <a:t>Muhammad died two years after his return</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b="1" lang="en"/>
              <a:t>Spread of Islam</a:t>
            </a:r>
          </a:p>
        </p:txBody>
      </p:sp>
      <p:sp>
        <p:nvSpPr>
          <p:cNvPr id="104" name="Shape 10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330200" lvl="0" marL="457200" rtl="0">
              <a:spcBef>
                <a:spcPts val="0"/>
              </a:spcBef>
              <a:buSzPct val="100000"/>
              <a:buFont typeface="Times New Roman"/>
            </a:pPr>
            <a:r>
              <a:rPr lang="en" sz="1600">
                <a:latin typeface="Times New Roman"/>
                <a:ea typeface="Times New Roman"/>
                <a:cs typeface="Times New Roman"/>
                <a:sym typeface="Times New Roman"/>
              </a:rPr>
              <a:t>After the death of Muhammad the community chose Abu-Bakr (a close freind to Muhammad) as </a:t>
            </a:r>
            <a:r>
              <a:rPr lang="en" sz="1600">
                <a:latin typeface="Times New Roman"/>
                <a:ea typeface="Times New Roman"/>
                <a:cs typeface="Times New Roman"/>
                <a:sym typeface="Times New Roman"/>
              </a:rPr>
              <a:t>the leader</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Jihad, the struggle against nonbelievers, was used as encouragement and justification for the spread of Islam after some people stopped beleiving in Islam</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 Muslims controlled Arabia, Syria, and lower Egypt under Umar (Syria and lower Egypt were parts of the Byzantine Empire at the time)</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 conquering was largely made possible because the Byzantines and Sassanids had already fought each other to the point of exhausting their military and resources</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Eventually (that is, around 750) the empire grew across Asia, Africa, and even Europe</a:t>
            </a:r>
          </a:p>
          <a:p>
            <a:pPr lvl="0" rtl="0">
              <a:spcBef>
                <a:spcPts val="0"/>
              </a:spcBef>
              <a:buNone/>
            </a:pPr>
            <a:r>
              <a:t/>
            </a:r>
            <a:endParaRPr sz="1700">
              <a:latin typeface="Alegreya"/>
              <a:ea typeface="Alegreya"/>
              <a:cs typeface="Alegreya"/>
              <a:sym typeface="Alegreya"/>
            </a:endParaRPr>
          </a:p>
          <a:p>
            <a:pPr lvl="0">
              <a:spcBef>
                <a:spcPts val="0"/>
              </a:spcBef>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id="111" name="Shape 111"/>
          <p:cNvPicPr preferRelativeResize="0"/>
          <p:nvPr/>
        </p:nvPicPr>
        <p:blipFill>
          <a:blip r:embed="rId3">
            <a:alphaModFix/>
          </a:blip>
          <a:stretch>
            <a:fillRect/>
          </a:stretch>
        </p:blipFill>
        <p:spPr>
          <a:xfrm>
            <a:off x="0" y="-14600"/>
            <a:ext cx="9144000" cy="4471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b="1" lang="en"/>
              <a:t>Trade Routes</a:t>
            </a:r>
          </a:p>
        </p:txBody>
      </p:sp>
      <p:sp>
        <p:nvSpPr>
          <p:cNvPr id="117" name="Shape 117"/>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Font typeface="Times New Roman"/>
            </a:pPr>
            <a:r>
              <a:rPr lang="en">
                <a:latin typeface="Times New Roman"/>
                <a:ea typeface="Times New Roman"/>
                <a:cs typeface="Times New Roman"/>
                <a:sym typeface="Times New Roman"/>
              </a:rPr>
              <a:t>Goods are traded such as Luxury Silks, Spices</a:t>
            </a:r>
          </a:p>
          <a:p>
            <a:pPr indent="-228600" lvl="0" marL="457200" rtl="0">
              <a:spcBef>
                <a:spcPts val="0"/>
              </a:spcBef>
              <a:buFont typeface="Times New Roman"/>
            </a:pPr>
            <a:r>
              <a:rPr lang="en">
                <a:latin typeface="Times New Roman"/>
                <a:ea typeface="Times New Roman"/>
                <a:cs typeface="Times New Roman"/>
                <a:sym typeface="Times New Roman"/>
              </a:rPr>
              <a:t>The Cowrie Shell became the first currency (they did not want paper or coin currency)</a:t>
            </a:r>
          </a:p>
          <a:p>
            <a:pPr indent="-228600" lvl="0" marL="457200" rtl="0">
              <a:spcBef>
                <a:spcPts val="0"/>
              </a:spcBef>
              <a:buFont typeface="Times New Roman"/>
            </a:pPr>
            <a:r>
              <a:rPr lang="en">
                <a:latin typeface="Times New Roman"/>
                <a:ea typeface="Times New Roman"/>
                <a:cs typeface="Times New Roman"/>
                <a:sym typeface="Times New Roman"/>
              </a:rPr>
              <a:t>They called their currency ‘Universal Currency’</a:t>
            </a:r>
          </a:p>
          <a:p>
            <a:pPr indent="-228600" lvl="0" marL="457200" rtl="0">
              <a:spcBef>
                <a:spcPts val="0"/>
              </a:spcBef>
              <a:buFont typeface="Times New Roman"/>
            </a:pPr>
            <a:r>
              <a:rPr lang="en">
                <a:latin typeface="Times New Roman"/>
                <a:ea typeface="Times New Roman"/>
                <a:cs typeface="Times New Roman"/>
                <a:sym typeface="Times New Roman"/>
              </a:rPr>
              <a:t>Many slaves were sold by the muslims </a:t>
            </a:r>
          </a:p>
          <a:p>
            <a:pPr indent="-228600" lvl="0" marL="457200" rtl="0">
              <a:spcBef>
                <a:spcPts val="0"/>
              </a:spcBef>
              <a:buFont typeface="Times New Roman"/>
            </a:pPr>
            <a:r>
              <a:rPr lang="en">
                <a:latin typeface="Times New Roman"/>
                <a:ea typeface="Times New Roman"/>
                <a:cs typeface="Times New Roman"/>
                <a:sym typeface="Times New Roman"/>
              </a:rPr>
              <a:t>Metal Goods &amp; Textiles were the most valuable objects they traded</a:t>
            </a:r>
          </a:p>
          <a:p>
            <a:pPr indent="-228600" lvl="0" marL="457200" rtl="0">
              <a:spcBef>
                <a:spcPts val="0"/>
              </a:spcBef>
            </a:pPr>
            <a:r>
              <a:rPr lang="en"/>
              <a:t> </a:t>
            </a:r>
            <a:r>
              <a:rPr lang="en">
                <a:latin typeface="Times New Roman"/>
                <a:ea typeface="Times New Roman"/>
                <a:cs typeface="Times New Roman"/>
                <a:sym typeface="Times New Roman"/>
              </a:rPr>
              <a:t>There was an Abundance of artistic and </a:t>
            </a:r>
            <a:r>
              <a:rPr lang="en">
                <a:latin typeface="Times New Roman"/>
                <a:ea typeface="Times New Roman"/>
                <a:cs typeface="Times New Roman"/>
                <a:sym typeface="Times New Roman"/>
              </a:rPr>
              <a:t>religious</a:t>
            </a:r>
            <a:r>
              <a:rPr lang="en">
                <a:latin typeface="Times New Roman"/>
                <a:ea typeface="Times New Roman"/>
                <a:cs typeface="Times New Roman"/>
                <a:sym typeface="Times New Roman"/>
              </a:rPr>
              <a:t> trade which caused New forms of Agriculture &amp; Art</a:t>
            </a:r>
          </a:p>
        </p:txBody>
      </p:sp>
      <p:pic>
        <p:nvPicPr>
          <p:cNvPr descr="Related image" id="118" name="Shape 118"/>
          <p:cNvPicPr preferRelativeResize="0"/>
          <p:nvPr/>
        </p:nvPicPr>
        <p:blipFill>
          <a:blip r:embed="rId3">
            <a:alphaModFix/>
          </a:blip>
          <a:stretch>
            <a:fillRect/>
          </a:stretch>
        </p:blipFill>
        <p:spPr>
          <a:xfrm>
            <a:off x="6965925" y="206399"/>
            <a:ext cx="1933150" cy="1447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b="1" lang="en"/>
              <a:t>Judaism,Christianity,and the Islam </a:t>
            </a:r>
          </a:p>
        </p:txBody>
      </p:sp>
      <p:sp>
        <p:nvSpPr>
          <p:cNvPr id="124" name="Shape 12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349250" lvl="0" marL="457200" rtl="0">
              <a:lnSpc>
                <a:spcPct val="200000"/>
              </a:lnSpc>
              <a:spcBef>
                <a:spcPts val="0"/>
              </a:spcBef>
              <a:buSzPct val="100000"/>
              <a:buFont typeface="Times New Roman"/>
            </a:pPr>
            <a:r>
              <a:rPr lang="en" sz="1900">
                <a:latin typeface="Times New Roman"/>
                <a:ea typeface="Times New Roman"/>
                <a:cs typeface="Times New Roman"/>
                <a:sym typeface="Times New Roman"/>
              </a:rPr>
              <a:t>To the muslims Allah </a:t>
            </a:r>
            <a:r>
              <a:rPr lang="en" sz="1900">
                <a:latin typeface="Times New Roman"/>
                <a:ea typeface="Times New Roman"/>
                <a:cs typeface="Times New Roman"/>
                <a:sym typeface="Times New Roman"/>
              </a:rPr>
              <a:t>is the same god that Christians and Jews worship</a:t>
            </a:r>
          </a:p>
          <a:p>
            <a:pPr indent="-349250" lvl="0" marL="457200" rtl="0">
              <a:lnSpc>
                <a:spcPct val="200000"/>
              </a:lnSpc>
              <a:spcBef>
                <a:spcPts val="0"/>
              </a:spcBef>
              <a:buSzPct val="100000"/>
              <a:buFont typeface="Times New Roman"/>
            </a:pPr>
            <a:r>
              <a:rPr lang="en" sz="1900">
                <a:latin typeface="Times New Roman"/>
                <a:ea typeface="Times New Roman"/>
                <a:cs typeface="Times New Roman"/>
                <a:sym typeface="Times New Roman"/>
              </a:rPr>
              <a:t>All three believe that there is heaven,hell,and a day of judgement </a:t>
            </a:r>
          </a:p>
          <a:p>
            <a:pPr indent="-349250" lvl="0" marL="457200" rtl="0">
              <a:lnSpc>
                <a:spcPct val="200000"/>
              </a:lnSpc>
              <a:spcBef>
                <a:spcPts val="0"/>
              </a:spcBef>
              <a:buSzPct val="100000"/>
              <a:buFont typeface="Times New Roman"/>
            </a:pPr>
            <a:r>
              <a:rPr lang="en" sz="1900">
                <a:latin typeface="Times New Roman"/>
                <a:ea typeface="Times New Roman"/>
                <a:cs typeface="Times New Roman"/>
                <a:sym typeface="Times New Roman"/>
              </a:rPr>
              <a:t>They all trace their ancestry to Abraham just as the Jews and Christians</a:t>
            </a:r>
          </a:p>
          <a:p>
            <a:pPr indent="-228600" lvl="0" marL="457200">
              <a:spcBef>
                <a:spcPts val="0"/>
              </a:spcBef>
              <a:buFont typeface="Times New Roman"/>
            </a:pPr>
            <a:r>
              <a:rPr lang="en">
                <a:latin typeface="Times New Roman"/>
                <a:ea typeface="Times New Roman"/>
                <a:cs typeface="Times New Roman"/>
                <a:sym typeface="Times New Roman"/>
              </a:rPr>
              <a:t>They all have a Holy book</a:t>
            </a:r>
          </a:p>
        </p:txBody>
      </p:sp>
      <p:pic>
        <p:nvPicPr>
          <p:cNvPr id="125" name="Shape 125"/>
          <p:cNvPicPr preferRelativeResize="0"/>
          <p:nvPr/>
        </p:nvPicPr>
        <p:blipFill>
          <a:blip r:embed="rId3">
            <a:alphaModFix/>
          </a:blip>
          <a:stretch>
            <a:fillRect/>
          </a:stretch>
        </p:blipFill>
        <p:spPr>
          <a:xfrm>
            <a:off x="630270" y="3309885"/>
            <a:ext cx="1412307" cy="1630051"/>
          </a:xfrm>
          <a:prstGeom prst="rect">
            <a:avLst/>
          </a:prstGeom>
          <a:noFill/>
          <a:ln>
            <a:noFill/>
          </a:ln>
        </p:spPr>
      </p:pic>
      <p:pic>
        <p:nvPicPr>
          <p:cNvPr id="126" name="Shape 126"/>
          <p:cNvPicPr preferRelativeResize="0"/>
          <p:nvPr/>
        </p:nvPicPr>
        <p:blipFill>
          <a:blip r:embed="rId4">
            <a:alphaModFix/>
          </a:blip>
          <a:stretch>
            <a:fillRect/>
          </a:stretch>
        </p:blipFill>
        <p:spPr>
          <a:xfrm>
            <a:off x="2873765" y="3309875"/>
            <a:ext cx="932450" cy="1544824"/>
          </a:xfrm>
          <a:prstGeom prst="rect">
            <a:avLst/>
          </a:prstGeom>
          <a:noFill/>
          <a:ln>
            <a:noFill/>
          </a:ln>
        </p:spPr>
      </p:pic>
      <p:pic>
        <p:nvPicPr>
          <p:cNvPr id="127" name="Shape 127"/>
          <p:cNvPicPr preferRelativeResize="0"/>
          <p:nvPr/>
        </p:nvPicPr>
        <p:blipFill>
          <a:blip r:embed="rId5">
            <a:alphaModFix/>
          </a:blip>
          <a:stretch>
            <a:fillRect/>
          </a:stretch>
        </p:blipFill>
        <p:spPr>
          <a:xfrm>
            <a:off x="4637435" y="3267262"/>
            <a:ext cx="2024823" cy="1630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b="1" lang="en"/>
              <a:t>Sunni vs Shia muslims </a:t>
            </a:r>
          </a:p>
        </p:txBody>
      </p:sp>
      <p:sp>
        <p:nvSpPr>
          <p:cNvPr id="133" name="Shape 133"/>
          <p:cNvSpPr txBox="1"/>
          <p:nvPr>
            <p:ph idx="1" type="body"/>
          </p:nvPr>
        </p:nvSpPr>
        <p:spPr>
          <a:xfrm>
            <a:off x="311700" y="1229975"/>
            <a:ext cx="3999900" cy="3339000"/>
          </a:xfrm>
          <a:prstGeom prst="rect">
            <a:avLst/>
          </a:prstGeom>
        </p:spPr>
        <p:txBody>
          <a:bodyPr anchorCtr="0" anchor="t" bIns="91425" lIns="91425" rIns="91425" tIns="91425">
            <a:noAutofit/>
          </a:bodyPr>
          <a:lstStyle/>
          <a:p>
            <a:pPr lvl="0" rtl="0" algn="ctr">
              <a:spcBef>
                <a:spcPts val="0"/>
              </a:spcBef>
              <a:buNone/>
            </a:pPr>
            <a:r>
              <a:rPr b="1" lang="en" sz="1700"/>
              <a:t>Sunni</a:t>
            </a:r>
          </a:p>
          <a:p>
            <a:pPr indent="-304800" lvl="0" marL="457200" rtl="0">
              <a:spcBef>
                <a:spcPts val="0"/>
              </a:spcBef>
              <a:buSzPct val="100000"/>
              <a:buChar char="●"/>
            </a:pPr>
            <a:r>
              <a:rPr lang="en" sz="1200"/>
              <a:t>They believed that Muslim leaders should be elected </a:t>
            </a:r>
          </a:p>
        </p:txBody>
      </p:sp>
      <p:sp>
        <p:nvSpPr>
          <p:cNvPr id="134" name="Shape 134"/>
          <p:cNvSpPr txBox="1"/>
          <p:nvPr>
            <p:ph idx="2" type="body"/>
          </p:nvPr>
        </p:nvSpPr>
        <p:spPr>
          <a:xfrm>
            <a:off x="4832400" y="1229975"/>
            <a:ext cx="3999900" cy="3339000"/>
          </a:xfrm>
          <a:prstGeom prst="rect">
            <a:avLst/>
          </a:prstGeom>
        </p:spPr>
        <p:txBody>
          <a:bodyPr anchorCtr="0" anchor="t" bIns="91425" lIns="91425" rIns="91425" tIns="91425">
            <a:noAutofit/>
          </a:bodyPr>
          <a:lstStyle/>
          <a:p>
            <a:pPr lvl="0" rtl="0" algn="ctr">
              <a:spcBef>
                <a:spcPts val="0"/>
              </a:spcBef>
              <a:buNone/>
            </a:pPr>
            <a:r>
              <a:rPr b="1" lang="en" sz="1700"/>
              <a:t>Shia</a:t>
            </a:r>
          </a:p>
          <a:p>
            <a:pPr indent="-304800" lvl="0" marL="457200">
              <a:spcBef>
                <a:spcPts val="0"/>
              </a:spcBef>
              <a:buSzPct val="100000"/>
              <a:buChar char="●"/>
            </a:pPr>
            <a:r>
              <a:rPr lang="en" sz="1200"/>
              <a:t>They believed Muslim rulers should be descendants of Muhammad</a:t>
            </a:r>
          </a:p>
        </p:txBody>
      </p:sp>
      <p:sp>
        <p:nvSpPr>
          <p:cNvPr id="135" name="Shape 135"/>
          <p:cNvSpPr txBox="1"/>
          <p:nvPr/>
        </p:nvSpPr>
        <p:spPr>
          <a:xfrm>
            <a:off x="914400" y="2735982"/>
            <a:ext cx="7315200" cy="18330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They both claim that they both have </a:t>
            </a:r>
            <a:r>
              <a:rPr lang="en"/>
              <a:t>assorted the meaning of various passages in the Quran</a:t>
            </a:r>
          </a:p>
          <a:p>
            <a:pPr indent="-228600" lvl="0" marL="457200">
              <a:spcBef>
                <a:spcPts val="0"/>
              </a:spcBef>
              <a:buChar char="●"/>
            </a:pPr>
            <a:r>
              <a:rPr lang="en"/>
              <a:t>To muslims, Allah is the same god that is worshipped in Christianity and Judaism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b="1" lang="en"/>
              <a:t>Science, math and </a:t>
            </a:r>
            <a:r>
              <a:rPr b="1" lang="en"/>
              <a:t>geography </a:t>
            </a:r>
          </a:p>
        </p:txBody>
      </p:sp>
      <p:sp>
        <p:nvSpPr>
          <p:cNvPr id="141" name="Shape 141"/>
          <p:cNvSpPr txBox="1"/>
          <p:nvPr>
            <p:ph idx="1" type="body"/>
          </p:nvPr>
        </p:nvSpPr>
        <p:spPr>
          <a:xfrm>
            <a:off x="311700" y="1328850"/>
            <a:ext cx="8520600" cy="3913500"/>
          </a:xfrm>
          <a:prstGeom prst="rect">
            <a:avLst/>
          </a:prstGeom>
        </p:spPr>
        <p:txBody>
          <a:bodyPr anchorCtr="0" anchor="t" bIns="91425" lIns="91425" rIns="91425" tIns="91425">
            <a:noAutofit/>
          </a:bodyPr>
          <a:lstStyle/>
          <a:p>
            <a:pPr indent="-336550" lvl="0" marL="457200" rtl="0">
              <a:spcBef>
                <a:spcPts val="0"/>
              </a:spcBef>
              <a:buSzPct val="100000"/>
              <a:buFont typeface="Times New Roman"/>
              <a:buChar char="●"/>
            </a:pPr>
            <a:r>
              <a:rPr lang="en" sz="1700">
                <a:latin typeface="Times New Roman"/>
                <a:ea typeface="Times New Roman"/>
                <a:cs typeface="Times New Roman"/>
                <a:sym typeface="Times New Roman"/>
              </a:rPr>
              <a:t>Muslims </a:t>
            </a:r>
            <a:r>
              <a:rPr lang="en" sz="1700">
                <a:latin typeface="Times New Roman"/>
                <a:ea typeface="Times New Roman"/>
                <a:cs typeface="Times New Roman"/>
                <a:sym typeface="Times New Roman"/>
              </a:rPr>
              <a:t>studied</a:t>
            </a:r>
            <a:r>
              <a:rPr lang="en" sz="1700">
                <a:latin typeface="Times New Roman"/>
                <a:ea typeface="Times New Roman"/>
                <a:cs typeface="Times New Roman"/>
                <a:sym typeface="Times New Roman"/>
              </a:rPr>
              <a:t> skies to help fix location of cities so that when the worshippers prayed </a:t>
            </a:r>
            <a:r>
              <a:rPr lang="en" sz="1700">
                <a:latin typeface="Times New Roman"/>
                <a:ea typeface="Times New Roman"/>
                <a:cs typeface="Times New Roman"/>
                <a:sym typeface="Times New Roman"/>
              </a:rPr>
              <a:t>they could</a:t>
            </a:r>
            <a:r>
              <a:rPr lang="en" sz="1700">
                <a:latin typeface="Times New Roman"/>
                <a:ea typeface="Times New Roman"/>
                <a:cs typeface="Times New Roman"/>
                <a:sym typeface="Times New Roman"/>
              </a:rPr>
              <a:t> be facing Mecca correctly </a:t>
            </a:r>
          </a:p>
          <a:p>
            <a:pPr indent="-336550" lvl="0" marL="457200" rtl="0">
              <a:spcBef>
                <a:spcPts val="0"/>
              </a:spcBef>
              <a:buSzPct val="100000"/>
              <a:buFont typeface="Times New Roman"/>
              <a:buChar char="●"/>
            </a:pPr>
            <a:r>
              <a:rPr lang="en" sz="1700">
                <a:latin typeface="Times New Roman"/>
                <a:ea typeface="Times New Roman"/>
                <a:cs typeface="Times New Roman"/>
                <a:sym typeface="Times New Roman"/>
              </a:rPr>
              <a:t>The study of stars(astronomy)  helped guide muslim </a:t>
            </a:r>
            <a:r>
              <a:rPr lang="en" sz="1700">
                <a:latin typeface="Times New Roman"/>
                <a:ea typeface="Times New Roman"/>
                <a:cs typeface="Times New Roman"/>
                <a:sym typeface="Times New Roman"/>
              </a:rPr>
              <a:t>traders go to where they needed to go.</a:t>
            </a:r>
          </a:p>
          <a:p>
            <a:pPr indent="-336550" lvl="0" marL="457200" rtl="0">
              <a:spcBef>
                <a:spcPts val="0"/>
              </a:spcBef>
              <a:buSzPct val="100000"/>
              <a:buFont typeface="Times New Roman"/>
              <a:buChar char="●"/>
            </a:pPr>
            <a:r>
              <a:rPr lang="en" sz="1700">
                <a:latin typeface="Times New Roman"/>
                <a:ea typeface="Times New Roman"/>
                <a:cs typeface="Times New Roman"/>
                <a:sym typeface="Times New Roman"/>
              </a:rPr>
              <a:t>Mathematicians and scientist relied heavily on scientific observation and experimentation</a:t>
            </a:r>
          </a:p>
          <a:p>
            <a:pPr indent="-336550" lvl="0" marL="457200" rtl="0">
              <a:spcBef>
                <a:spcPts val="0"/>
              </a:spcBef>
              <a:buSzPct val="100000"/>
              <a:buFont typeface="Times New Roman"/>
              <a:buChar char="●"/>
            </a:pPr>
            <a:r>
              <a:rPr lang="en" sz="1700">
                <a:latin typeface="Times New Roman"/>
                <a:ea typeface="Times New Roman"/>
                <a:cs typeface="Times New Roman"/>
                <a:sym typeface="Times New Roman"/>
              </a:rPr>
              <a:t>A mathematician named Al-Khwarizmi created a technique which was bringing unknowns to match a known quantity. He called this technique al-jabr which we know today as algebra</a:t>
            </a:r>
          </a:p>
        </p:txBody>
      </p:sp>
      <p:pic>
        <p:nvPicPr>
          <p:cNvPr id="142" name="Shape 142"/>
          <p:cNvPicPr preferRelativeResize="0"/>
          <p:nvPr/>
        </p:nvPicPr>
        <p:blipFill>
          <a:blip r:embed="rId3">
            <a:alphaModFix/>
          </a:blip>
          <a:stretch>
            <a:fillRect/>
          </a:stretch>
        </p:blipFill>
        <p:spPr>
          <a:xfrm flipH="1">
            <a:off x="7043798" y="98962"/>
            <a:ext cx="2100200" cy="1229876"/>
          </a:xfrm>
          <a:prstGeom prst="rect">
            <a:avLst/>
          </a:prstGeom>
          <a:noFill/>
          <a:ln>
            <a:noFill/>
          </a:ln>
        </p:spPr>
      </p:pic>
      <p:sp>
        <p:nvSpPr>
          <p:cNvPr id="143" name="Shape 143"/>
          <p:cNvSpPr txBox="1"/>
          <p:nvPr/>
        </p:nvSpPr>
        <p:spPr>
          <a:xfrm>
            <a:off x="270096" y="3368648"/>
            <a:ext cx="3796500" cy="607800"/>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spcAft>
                <a:spcPts val="1600"/>
              </a:spcAft>
              <a:buChar char="●"/>
            </a:pPr>
            <a:r>
              <a:rPr lang="en" sz="1700">
                <a:solidFill>
                  <a:schemeClr val="dk2"/>
                </a:solidFill>
                <a:latin typeface="Times New Roman"/>
                <a:ea typeface="Times New Roman"/>
                <a:cs typeface="Times New Roman"/>
                <a:sym typeface="Times New Roman"/>
              </a:rPr>
              <a:t>Muslim scholar Ibn al-Haytham formulated the scientific method and has been referred to as “the world’s first true scientist.”</a:t>
            </a:r>
          </a:p>
        </p:txBody>
      </p:sp>
      <p:pic>
        <p:nvPicPr>
          <p:cNvPr id="144" name="Shape 144"/>
          <p:cNvPicPr preferRelativeResize="0"/>
          <p:nvPr/>
        </p:nvPicPr>
        <p:blipFill>
          <a:blip r:embed="rId4">
            <a:alphaModFix/>
          </a:blip>
          <a:stretch>
            <a:fillRect/>
          </a:stretch>
        </p:blipFill>
        <p:spPr>
          <a:xfrm>
            <a:off x="6358255" y="3310400"/>
            <a:ext cx="1649399" cy="1649399"/>
          </a:xfrm>
          <a:prstGeom prst="rect">
            <a:avLst/>
          </a:prstGeom>
          <a:noFill/>
          <a:ln>
            <a:noFill/>
          </a:ln>
        </p:spPr>
      </p:pic>
      <p:pic>
        <p:nvPicPr>
          <p:cNvPr id="145" name="Shape 145"/>
          <p:cNvPicPr preferRelativeResize="0"/>
          <p:nvPr/>
        </p:nvPicPr>
        <p:blipFill>
          <a:blip r:embed="rId5">
            <a:alphaModFix/>
          </a:blip>
          <a:stretch>
            <a:fillRect/>
          </a:stretch>
        </p:blipFill>
        <p:spPr>
          <a:xfrm>
            <a:off x="4657070" y="3368649"/>
            <a:ext cx="1110694" cy="1649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