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6" r:id="rId2"/>
    <p:sldId id="261" r:id="rId3"/>
    <p:sldId id="284" r:id="rId4"/>
    <p:sldId id="268" r:id="rId5"/>
    <p:sldId id="259" r:id="rId6"/>
    <p:sldId id="260" r:id="rId7"/>
    <p:sldId id="269" r:id="rId8"/>
    <p:sldId id="270" r:id="rId9"/>
    <p:sldId id="271" r:id="rId10"/>
    <p:sldId id="266" r:id="rId11"/>
    <p:sldId id="273" r:id="rId12"/>
    <p:sldId id="274" r:id="rId13"/>
    <p:sldId id="275" r:id="rId14"/>
    <p:sldId id="276" r:id="rId15"/>
    <p:sldId id="277" r:id="rId16"/>
    <p:sldId id="278" r:id="rId17"/>
    <p:sldId id="27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7F9AF-33E1-433C-8A33-D8203DE44EDA}" type="datetimeFigureOut">
              <a:rPr lang="en-US" smtClean="0"/>
              <a:t>10/5/2017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EC200-3BAA-48A4-9FBD-C2EC77920089}" type="slidenum">
              <a:rPr lang="en-US" smtClean="0"/>
              <a:t>‹#›</a:t>
            </a:fld>
            <a:endParaRPr lang="en-US"/>
          </a:p>
        </p:txBody>
      </p:sp>
    </p:spTree>
    <p:extLst>
      <p:ext uri="{BB962C8B-B14F-4D97-AF65-F5344CB8AC3E}">
        <p14:creationId xmlns:p14="http://schemas.microsoft.com/office/powerpoint/2010/main" val="4112947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1712170B-25B6-4EA7-8687-0E4888B753CD}" type="datetimeFigureOut">
              <a:rPr lang="en-US" smtClean="0"/>
              <a:t>10/5/2017</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05C745-7738-4A16-BABC-B8BB04D5CE1B}" type="slidenum">
              <a:rPr lang="en-US" smtClean="0"/>
              <a:t>‹#›</a:t>
            </a:fld>
            <a:endParaRPr lang="en-US"/>
          </a:p>
        </p:txBody>
      </p:sp>
    </p:spTree>
    <p:extLst>
      <p:ext uri="{BB962C8B-B14F-4D97-AF65-F5344CB8AC3E}">
        <p14:creationId xmlns:p14="http://schemas.microsoft.com/office/powerpoint/2010/main" val="200283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12170B-25B6-4EA7-8687-0E4888B753C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5C745-7738-4A16-BABC-B8BB04D5CE1B}" type="slidenum">
              <a:rPr lang="en-US" smtClean="0"/>
              <a:t>‹#›</a:t>
            </a:fld>
            <a:endParaRPr lang="en-US"/>
          </a:p>
        </p:txBody>
      </p:sp>
    </p:spTree>
    <p:extLst>
      <p:ext uri="{BB962C8B-B14F-4D97-AF65-F5344CB8AC3E}">
        <p14:creationId xmlns:p14="http://schemas.microsoft.com/office/powerpoint/2010/main" val="2829084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1712170B-25B6-4EA7-8687-0E4888B753CD}" type="datetimeFigureOut">
              <a:rPr lang="en-US" smtClean="0"/>
              <a:t>10/5/2017</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F305C745-7738-4A16-BABC-B8BB04D5CE1B}" type="slidenum">
              <a:rPr lang="en-US" smtClean="0"/>
              <a:t>‹#›</a:t>
            </a:fld>
            <a:endParaRPr lang="en-US"/>
          </a:p>
        </p:txBody>
      </p:sp>
    </p:spTree>
    <p:extLst>
      <p:ext uri="{BB962C8B-B14F-4D97-AF65-F5344CB8AC3E}">
        <p14:creationId xmlns:p14="http://schemas.microsoft.com/office/powerpoint/2010/main" val="1504196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12170B-25B6-4EA7-8687-0E4888B753CD}"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05C745-7738-4A16-BABC-B8BB04D5CE1B}" type="slidenum">
              <a:rPr lang="en-US" smtClean="0"/>
              <a:t>‹#›</a:t>
            </a:fld>
            <a:endParaRPr lang="en-US"/>
          </a:p>
        </p:txBody>
      </p:sp>
    </p:spTree>
    <p:extLst>
      <p:ext uri="{BB962C8B-B14F-4D97-AF65-F5344CB8AC3E}">
        <p14:creationId xmlns:p14="http://schemas.microsoft.com/office/powerpoint/2010/main" val="347093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1712170B-25B6-4EA7-8687-0E4888B753CD}" type="datetimeFigureOut">
              <a:rPr lang="en-US" smtClean="0"/>
              <a:t>10/5/2017</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05C745-7738-4A16-BABC-B8BB04D5CE1B}" type="slidenum">
              <a:rPr lang="en-US" smtClean="0"/>
              <a:t>‹#›</a:t>
            </a:fld>
            <a:endParaRPr lang="en-US"/>
          </a:p>
        </p:txBody>
      </p:sp>
    </p:spTree>
    <p:extLst>
      <p:ext uri="{BB962C8B-B14F-4D97-AF65-F5344CB8AC3E}">
        <p14:creationId xmlns:p14="http://schemas.microsoft.com/office/powerpoint/2010/main" val="143371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12170B-25B6-4EA7-8687-0E4888B753C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5C745-7738-4A16-BABC-B8BB04D5CE1B}" type="slidenum">
              <a:rPr lang="en-US" smtClean="0"/>
              <a:t>‹#›</a:t>
            </a:fld>
            <a:endParaRPr lang="en-US"/>
          </a:p>
        </p:txBody>
      </p:sp>
    </p:spTree>
    <p:extLst>
      <p:ext uri="{BB962C8B-B14F-4D97-AF65-F5344CB8AC3E}">
        <p14:creationId xmlns:p14="http://schemas.microsoft.com/office/powerpoint/2010/main" val="43719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12170B-25B6-4EA7-8687-0E4888B753CD}" type="datetimeFigureOut">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05C745-7738-4A16-BABC-B8BB04D5CE1B}" type="slidenum">
              <a:rPr lang="en-US" smtClean="0"/>
              <a:t>‹#›</a:t>
            </a:fld>
            <a:endParaRPr lang="en-US"/>
          </a:p>
        </p:txBody>
      </p:sp>
    </p:spTree>
    <p:extLst>
      <p:ext uri="{BB962C8B-B14F-4D97-AF65-F5344CB8AC3E}">
        <p14:creationId xmlns:p14="http://schemas.microsoft.com/office/powerpoint/2010/main" val="17918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12170B-25B6-4EA7-8687-0E4888B753CD}" type="datetimeFigureOut">
              <a:rPr lang="en-US" smtClean="0"/>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05C745-7738-4A16-BABC-B8BB04D5CE1B}" type="slidenum">
              <a:rPr lang="en-US" smtClean="0"/>
              <a:t>‹#›</a:t>
            </a:fld>
            <a:endParaRPr lang="en-US"/>
          </a:p>
        </p:txBody>
      </p:sp>
    </p:spTree>
    <p:extLst>
      <p:ext uri="{BB962C8B-B14F-4D97-AF65-F5344CB8AC3E}">
        <p14:creationId xmlns:p14="http://schemas.microsoft.com/office/powerpoint/2010/main" val="40450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2170B-25B6-4EA7-8687-0E4888B753CD}" type="datetimeFigureOut">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05C745-7738-4A16-BABC-B8BB04D5CE1B}" type="slidenum">
              <a:rPr lang="en-US" smtClean="0"/>
              <a:t>‹#›</a:t>
            </a:fld>
            <a:endParaRPr lang="en-US"/>
          </a:p>
        </p:txBody>
      </p:sp>
    </p:spTree>
    <p:extLst>
      <p:ext uri="{BB962C8B-B14F-4D97-AF65-F5344CB8AC3E}">
        <p14:creationId xmlns:p14="http://schemas.microsoft.com/office/powerpoint/2010/main" val="3266406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712170B-25B6-4EA7-8687-0E4888B753C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5C745-7738-4A16-BABC-B8BB04D5CE1B}" type="slidenum">
              <a:rPr lang="en-US" smtClean="0"/>
              <a:t>‹#›</a:t>
            </a:fld>
            <a:endParaRPr lang="en-US"/>
          </a:p>
        </p:txBody>
      </p:sp>
    </p:spTree>
    <p:extLst>
      <p:ext uri="{BB962C8B-B14F-4D97-AF65-F5344CB8AC3E}">
        <p14:creationId xmlns:p14="http://schemas.microsoft.com/office/powerpoint/2010/main" val="3137673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712170B-25B6-4EA7-8687-0E4888B753CD}"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05C745-7738-4A16-BABC-B8BB04D5CE1B}" type="slidenum">
              <a:rPr lang="en-US" smtClean="0"/>
              <a:t>‹#›</a:t>
            </a:fld>
            <a:endParaRPr lang="en-US"/>
          </a:p>
        </p:txBody>
      </p:sp>
    </p:spTree>
    <p:extLst>
      <p:ext uri="{BB962C8B-B14F-4D97-AF65-F5344CB8AC3E}">
        <p14:creationId xmlns:p14="http://schemas.microsoft.com/office/powerpoint/2010/main" val="128964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1712170B-25B6-4EA7-8687-0E4888B753CD}" type="datetimeFigureOut">
              <a:rPr lang="en-US" smtClean="0"/>
              <a:t>10/5/2017</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F305C745-7738-4A16-BABC-B8BB04D5CE1B}" type="slidenum">
              <a:rPr lang="en-US" smtClean="0"/>
              <a:t>‹#›</a:t>
            </a:fld>
            <a:endParaRPr lang="en-US"/>
          </a:p>
        </p:txBody>
      </p:sp>
    </p:spTree>
    <p:extLst>
      <p:ext uri="{BB962C8B-B14F-4D97-AF65-F5344CB8AC3E}">
        <p14:creationId xmlns:p14="http://schemas.microsoft.com/office/powerpoint/2010/main" val="254425090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Exploration &amp; Discovery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92867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a:p>
        </p:txBody>
      </p:sp>
      <p:pic>
        <p:nvPicPr>
          <p:cNvPr id="2" name="Picture 1"/>
          <p:cNvPicPr>
            <a:picLocks noChangeAspect="1"/>
          </p:cNvPicPr>
          <p:nvPr/>
        </p:nvPicPr>
        <p:blipFill>
          <a:blip r:embed="rId2"/>
          <a:stretch>
            <a:fillRect/>
          </a:stretch>
        </p:blipFill>
        <p:spPr>
          <a:xfrm>
            <a:off x="129395" y="1601516"/>
            <a:ext cx="8487163" cy="3807245"/>
          </a:xfrm>
          <a:prstGeom prst="rect">
            <a:avLst/>
          </a:prstGeom>
        </p:spPr>
      </p:pic>
      <p:pic>
        <p:nvPicPr>
          <p:cNvPr id="9223" name="Picture 7" descr="Spain_110611_0076"/>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1000"/>
                    </a14:imgEffect>
                  </a14:imgLayer>
                </a14:imgProps>
              </a:ext>
              <a:ext uri="{28A0092B-C50C-407E-A947-70E740481C1C}">
                <a14:useLocalDpi xmlns:a14="http://schemas.microsoft.com/office/drawing/2010/main" val="0"/>
              </a:ext>
            </a:extLst>
          </a:blip>
          <a:srcRect/>
          <a:stretch>
            <a:fillRect/>
          </a:stretch>
        </p:blipFill>
        <p:spPr bwMode="auto">
          <a:xfrm>
            <a:off x="6801928" y="23706"/>
            <a:ext cx="5125720" cy="683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45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European Slavery</a:t>
            </a:r>
            <a:endParaRPr lang="en-US" dirty="0"/>
          </a:p>
        </p:txBody>
      </p:sp>
      <p:sp>
        <p:nvSpPr>
          <p:cNvPr id="3" name="Content Placeholder 2"/>
          <p:cNvSpPr>
            <a:spLocks noGrp="1"/>
          </p:cNvSpPr>
          <p:nvPr>
            <p:ph idx="1"/>
          </p:nvPr>
        </p:nvSpPr>
        <p:spPr>
          <a:xfrm>
            <a:off x="1202919" y="1792936"/>
            <a:ext cx="9784080" cy="4424984"/>
          </a:xfrm>
        </p:spPr>
        <p:txBody>
          <a:bodyPr>
            <a:noAutofit/>
          </a:bodyPr>
          <a:lstStyle/>
          <a:p>
            <a:r>
              <a:rPr lang="en-US" sz="2800" b="1" dirty="0">
                <a:sym typeface="Wingdings" pitchFamily="2" charset="2"/>
              </a:rPr>
              <a:t>1492 &amp; 1512: Pope confirms that Amerindians are human</a:t>
            </a:r>
          </a:p>
          <a:p>
            <a:pPr lvl="1"/>
            <a:r>
              <a:rPr lang="en-US" sz="2800" b="1" dirty="0">
                <a:sym typeface="Wingdings" pitchFamily="2" charset="2"/>
              </a:rPr>
              <a:t>Where did they come from?</a:t>
            </a:r>
          </a:p>
          <a:p>
            <a:pPr lvl="1"/>
            <a:r>
              <a:rPr lang="en-US" sz="2800" b="1" dirty="0">
                <a:sym typeface="Wingdings" pitchFamily="2" charset="2"/>
              </a:rPr>
              <a:t>They have </a:t>
            </a:r>
            <a:r>
              <a:rPr lang="en-US" sz="2800" b="1" dirty="0" smtClean="0">
                <a:sym typeface="Wingdings" pitchFamily="2" charset="2"/>
              </a:rPr>
              <a:t>souls</a:t>
            </a:r>
            <a:endParaRPr lang="en-US" sz="2800" b="1" dirty="0" smtClean="0"/>
          </a:p>
          <a:p>
            <a:r>
              <a:rPr lang="en-US" sz="2800" b="1" dirty="0" err="1" smtClean="0"/>
              <a:t>Sclavus</a:t>
            </a:r>
            <a:r>
              <a:rPr lang="en-US" sz="2800" b="1" dirty="0" smtClean="0"/>
              <a:t> </a:t>
            </a:r>
            <a:r>
              <a:rPr lang="en-US" sz="2800" b="1" dirty="0" smtClean="0"/>
              <a:t>= Latin for “Slavic person”</a:t>
            </a:r>
          </a:p>
          <a:p>
            <a:pPr lvl="1"/>
            <a:r>
              <a:rPr lang="en-US" sz="2800" b="1" dirty="0" smtClean="0"/>
              <a:t>1200s – 1400s: Italian merchants sell Slavs around the Mediterranean</a:t>
            </a:r>
          </a:p>
          <a:p>
            <a:r>
              <a:rPr lang="en-US" sz="2800" b="1" dirty="0" smtClean="0"/>
              <a:t>Slavery becomes color-specific</a:t>
            </a:r>
          </a:p>
          <a:p>
            <a:pPr lvl="1"/>
            <a:r>
              <a:rPr lang="en-US" sz="2800" b="1" dirty="0" smtClean="0"/>
              <a:t>Color Symbolism</a:t>
            </a:r>
          </a:p>
          <a:p>
            <a:pPr lvl="1"/>
            <a:r>
              <a:rPr lang="en-US" sz="2800" b="1" dirty="0" smtClean="0"/>
              <a:t>“White Man’s Burden”</a:t>
            </a:r>
          </a:p>
          <a:p>
            <a:pPr lvl="1"/>
            <a:r>
              <a:rPr lang="en-US" sz="2800" b="1" dirty="0" smtClean="0"/>
              <a:t>Curse of Ham</a:t>
            </a:r>
            <a:endParaRPr lang="en-US" sz="2800" b="1" dirty="0"/>
          </a:p>
        </p:txBody>
      </p:sp>
    </p:spTree>
    <p:extLst>
      <p:ext uri="{BB962C8B-B14F-4D97-AF65-F5344CB8AC3E}">
        <p14:creationId xmlns:p14="http://schemas.microsoft.com/office/powerpoint/2010/main" val="3763505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Curse of Ham</a:t>
            </a:r>
            <a:endParaRPr lang="en-US" dirty="0"/>
          </a:p>
        </p:txBody>
      </p:sp>
      <p:sp>
        <p:nvSpPr>
          <p:cNvPr id="3" name="Content Placeholder 2"/>
          <p:cNvSpPr>
            <a:spLocks noGrp="1"/>
          </p:cNvSpPr>
          <p:nvPr>
            <p:ph idx="1"/>
          </p:nvPr>
        </p:nvSpPr>
        <p:spPr>
          <a:xfrm>
            <a:off x="1371600" y="1792936"/>
            <a:ext cx="9549442" cy="5065064"/>
          </a:xfrm>
        </p:spPr>
        <p:txBody>
          <a:bodyPr>
            <a:normAutofit lnSpcReduction="10000"/>
          </a:bodyPr>
          <a:lstStyle/>
          <a:p>
            <a:pPr marL="0" indent="0">
              <a:buNone/>
            </a:pPr>
            <a:r>
              <a:rPr lang="en-US" i="1" dirty="0" smtClean="0"/>
              <a:t>The sons of Noah who came out of the ark were Shem, Ham and Japheth. (Ham was the father of Canaan.)  These were the three sons of Noah, and from them came the people who were scattered over the whole earth.  Noah, a man of the soil, proceeded to plant a vineyard.  When he drank some of its wine, he became drunk and lay uncovered inside his tent.  Ham, the father of Canaan, saw his father naked and told his two brothers outside.  But Shem and Japheth took a garment and laid it across their shoulders; then they walked in backward and covered their father’s naked body. Their faces were turned the other way so that they would not see their father naked.</a:t>
            </a:r>
          </a:p>
          <a:p>
            <a:pPr marL="0" indent="0">
              <a:buNone/>
            </a:pPr>
            <a:r>
              <a:rPr lang="en-US" i="1" dirty="0"/>
              <a:t>	</a:t>
            </a:r>
            <a:r>
              <a:rPr lang="en-US" i="1" dirty="0" smtClean="0"/>
              <a:t>When Noah awoke from his wine and found out what his youngest son had done to him, he said, </a:t>
            </a:r>
          </a:p>
          <a:p>
            <a:pPr marL="0" indent="0">
              <a:buNone/>
            </a:pPr>
            <a:r>
              <a:rPr lang="en-US" i="1" dirty="0" smtClean="0"/>
              <a:t>   “Cursed be Canaan! </a:t>
            </a:r>
            <a:br>
              <a:rPr lang="en-US" i="1" dirty="0" smtClean="0"/>
            </a:br>
            <a:r>
              <a:rPr lang="en-US" i="1" dirty="0" smtClean="0"/>
              <a:t>   The lowest of slaves </a:t>
            </a:r>
            <a:br>
              <a:rPr lang="en-US" i="1" dirty="0" smtClean="0"/>
            </a:br>
            <a:r>
              <a:rPr lang="en-US" i="1" dirty="0" smtClean="0"/>
              <a:t>   will he be to his brothers.” </a:t>
            </a:r>
          </a:p>
          <a:p>
            <a:pPr marL="0" indent="0">
              <a:buNone/>
            </a:pPr>
            <a:r>
              <a:rPr lang="en-US" i="1" dirty="0" smtClean="0"/>
              <a:t> </a:t>
            </a:r>
            <a:r>
              <a:rPr lang="en-US" i="1" dirty="0" smtClean="0"/>
              <a:t>Genesis </a:t>
            </a:r>
            <a:r>
              <a:rPr lang="en-US" i="1" dirty="0" smtClean="0"/>
              <a:t>9:18-27 NIV</a:t>
            </a:r>
          </a:p>
        </p:txBody>
      </p:sp>
    </p:spTree>
    <p:extLst>
      <p:ext uri="{BB962C8B-B14F-4D97-AF65-F5344CB8AC3E}">
        <p14:creationId xmlns:p14="http://schemas.microsoft.com/office/powerpoint/2010/main" val="3611361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Slavery</a:t>
            </a:r>
            <a:endParaRPr lang="en-US" dirty="0"/>
          </a:p>
        </p:txBody>
      </p:sp>
      <p:sp>
        <p:nvSpPr>
          <p:cNvPr id="3" name="Content Placeholder 2"/>
          <p:cNvSpPr>
            <a:spLocks noGrp="1"/>
          </p:cNvSpPr>
          <p:nvPr>
            <p:ph idx="1"/>
          </p:nvPr>
        </p:nvSpPr>
        <p:spPr>
          <a:xfrm>
            <a:off x="445871" y="1919377"/>
            <a:ext cx="6550152" cy="4495800"/>
          </a:xfrm>
        </p:spPr>
        <p:txBody>
          <a:bodyPr>
            <a:normAutofit/>
          </a:bodyPr>
          <a:lstStyle/>
          <a:p>
            <a:r>
              <a:rPr lang="en-US" sz="2800" b="1" dirty="0" smtClean="0"/>
              <a:t>1516-1518: </a:t>
            </a:r>
            <a:r>
              <a:rPr lang="en-US" sz="2800" b="1" dirty="0" err="1" smtClean="0"/>
              <a:t>Bartolomé</a:t>
            </a:r>
            <a:r>
              <a:rPr lang="en-US" sz="2800" b="1" dirty="0" smtClean="0"/>
              <a:t> de Las </a:t>
            </a:r>
            <a:r>
              <a:rPr lang="en-US" sz="2800" b="1" dirty="0" smtClean="0"/>
              <a:t>Casas</a:t>
            </a:r>
          </a:p>
          <a:p>
            <a:pPr lvl="1"/>
            <a:r>
              <a:rPr lang="en-US" sz="2800" b="1" dirty="0" smtClean="0"/>
              <a:t>Empathy</a:t>
            </a:r>
            <a:endParaRPr lang="en-US" sz="2800" b="1" dirty="0" smtClean="0"/>
          </a:p>
          <a:p>
            <a:pPr lvl="2"/>
            <a:r>
              <a:rPr lang="en-US" sz="2400" b="1" dirty="0" smtClean="0"/>
              <a:t>Indians are humans and shouldn’t be treated poorly</a:t>
            </a:r>
          </a:p>
          <a:p>
            <a:pPr lvl="1"/>
            <a:r>
              <a:rPr lang="en-US" sz="2800" b="1" dirty="0" smtClean="0"/>
              <a:t>Pragmatic:</a:t>
            </a:r>
          </a:p>
          <a:p>
            <a:pPr lvl="2"/>
            <a:r>
              <a:rPr lang="en-US" sz="2400" b="1" dirty="0" smtClean="0"/>
              <a:t>Africans stronger than Indians</a:t>
            </a:r>
          </a:p>
          <a:p>
            <a:pPr lvl="2"/>
            <a:r>
              <a:rPr lang="en-US" sz="2400" b="1" dirty="0" smtClean="0"/>
              <a:t>Africans have large-scale agriculture &amp; familiarity with </a:t>
            </a:r>
            <a:r>
              <a:rPr lang="en-US" sz="2400" b="1" dirty="0" smtClean="0"/>
              <a:t>tools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4939" y="2159222"/>
            <a:ext cx="4774213" cy="337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272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“Triangular” Trade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1381125"/>
            <a:ext cx="6870405" cy="5371407"/>
          </a:xfrm>
          <a:prstGeom prst="rect">
            <a:avLst/>
          </a:prstGeom>
          <a:noFill/>
          <a:ln w="349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367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Slave Trade</a:t>
            </a:r>
            <a:endParaRPr lang="en-US" dirty="0"/>
          </a:p>
        </p:txBody>
      </p:sp>
      <p:sp>
        <p:nvSpPr>
          <p:cNvPr id="3" name="Content Placeholder 2"/>
          <p:cNvSpPr>
            <a:spLocks noGrp="1"/>
          </p:cNvSpPr>
          <p:nvPr>
            <p:ph idx="1"/>
          </p:nvPr>
        </p:nvSpPr>
        <p:spPr>
          <a:xfrm>
            <a:off x="258792" y="2011679"/>
            <a:ext cx="11637034" cy="4699671"/>
          </a:xfrm>
        </p:spPr>
        <p:txBody>
          <a:bodyPr>
            <a:normAutofit fontScale="85000" lnSpcReduction="20000"/>
          </a:bodyPr>
          <a:lstStyle/>
          <a:p>
            <a:r>
              <a:rPr lang="en-US" sz="3900" b="1" dirty="0" smtClean="0"/>
              <a:t>1441 – 1888: 20 – 50 Million Africans will be exported as slaves; 50% won’t make it to the coast; 30% die in the middle passage</a:t>
            </a:r>
          </a:p>
          <a:p>
            <a:r>
              <a:rPr lang="en-US" sz="3900" b="1" dirty="0" smtClean="0"/>
              <a:t>West Africa</a:t>
            </a:r>
          </a:p>
          <a:p>
            <a:pPr lvl="1"/>
            <a:r>
              <a:rPr lang="en-US" sz="3900" b="1" dirty="0" smtClean="0"/>
              <a:t>Fewer Countries</a:t>
            </a:r>
            <a:endParaRPr lang="en-US" sz="3900" b="1" dirty="0" smtClean="0"/>
          </a:p>
          <a:p>
            <a:pPr lvl="1"/>
            <a:r>
              <a:rPr lang="en-US" sz="3900" b="1" dirty="0" smtClean="0"/>
              <a:t>Changed </a:t>
            </a:r>
            <a:r>
              <a:rPr lang="en-US" sz="3900" b="1" dirty="0" smtClean="0"/>
              <a:t>trade</a:t>
            </a:r>
          </a:p>
          <a:p>
            <a:pPr lvl="1"/>
            <a:r>
              <a:rPr lang="en-US" sz="3900" b="1" dirty="0" smtClean="0"/>
              <a:t>Some very rich West Africans</a:t>
            </a:r>
          </a:p>
          <a:p>
            <a:pPr lvl="1"/>
            <a:r>
              <a:rPr lang="en-US" sz="3900" b="1" dirty="0" smtClean="0"/>
              <a:t>Hurt </a:t>
            </a:r>
            <a:r>
              <a:rPr lang="en-US" sz="3900" b="1" dirty="0" smtClean="0"/>
              <a:t>local economies</a:t>
            </a:r>
          </a:p>
          <a:p>
            <a:pPr lvl="1"/>
            <a:r>
              <a:rPr lang="en-US" sz="3900" b="1" dirty="0" smtClean="0"/>
              <a:t>Broke up family units (encouraged polygamy)</a:t>
            </a:r>
          </a:p>
          <a:p>
            <a:r>
              <a:rPr lang="en-US" sz="3900" b="1" dirty="0" smtClean="0"/>
              <a:t>European Strife</a:t>
            </a:r>
          </a:p>
          <a:p>
            <a:pPr lvl="1"/>
            <a:r>
              <a:rPr lang="en-US" sz="3900" b="1" dirty="0" smtClean="0"/>
              <a:t>Portuguese </a:t>
            </a:r>
            <a:r>
              <a:rPr lang="en-US" sz="3900" b="1" dirty="0" smtClean="0">
                <a:sym typeface="Wingdings" pitchFamily="2" charset="2"/>
              </a:rPr>
              <a:t> </a:t>
            </a:r>
            <a:r>
              <a:rPr lang="en-US" sz="3900" b="1" dirty="0" smtClean="0">
                <a:sym typeface="Wingdings" pitchFamily="2" charset="2"/>
              </a:rPr>
              <a:t>Netherlands British  </a:t>
            </a:r>
            <a:r>
              <a:rPr lang="en-US" sz="3900" b="1" dirty="0" smtClean="0">
                <a:sym typeface="Wingdings" pitchFamily="2" charset="2"/>
              </a:rPr>
              <a:t>Independent traders</a:t>
            </a:r>
            <a:endParaRPr lang="en-US" sz="3900" b="1" dirty="0" smtClean="0"/>
          </a:p>
          <a:p>
            <a:pPr marL="0" indent="0">
              <a:buNone/>
            </a:pPr>
            <a:endParaRPr lang="en-US" dirty="0"/>
          </a:p>
        </p:txBody>
      </p:sp>
    </p:spTree>
    <p:extLst>
      <p:ext uri="{BB962C8B-B14F-4D97-AF65-F5344CB8AC3E}">
        <p14:creationId xmlns:p14="http://schemas.microsoft.com/office/powerpoint/2010/main" val="184956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Personal Effects of the Slave Trade</a:t>
            </a:r>
            <a:endParaRPr lang="en-US" dirty="0"/>
          </a:p>
        </p:txBody>
      </p:sp>
      <p:sp>
        <p:nvSpPr>
          <p:cNvPr id="3" name="Content Placeholder 2"/>
          <p:cNvSpPr>
            <a:spLocks noGrp="1"/>
          </p:cNvSpPr>
          <p:nvPr>
            <p:ph idx="1"/>
          </p:nvPr>
        </p:nvSpPr>
        <p:spPr>
          <a:xfrm>
            <a:off x="526211" y="1897810"/>
            <a:ext cx="6026380" cy="4745877"/>
          </a:xfrm>
        </p:spPr>
        <p:txBody>
          <a:bodyPr>
            <a:normAutofit lnSpcReduction="10000"/>
          </a:bodyPr>
          <a:lstStyle/>
          <a:p>
            <a:r>
              <a:rPr lang="en-US" b="1" dirty="0" smtClean="0"/>
              <a:t>4 ways </a:t>
            </a:r>
            <a:r>
              <a:rPr lang="en-US" b="1" dirty="0" smtClean="0"/>
              <a:t>someone became a </a:t>
            </a:r>
            <a:r>
              <a:rPr lang="en-US" b="1" dirty="0" smtClean="0"/>
              <a:t>slave</a:t>
            </a:r>
          </a:p>
          <a:p>
            <a:pPr lvl="1"/>
            <a:r>
              <a:rPr lang="en-US" b="1" dirty="0" smtClean="0"/>
              <a:t>War, Kidnapping, Debt, Private Sale</a:t>
            </a:r>
          </a:p>
          <a:p>
            <a:r>
              <a:rPr lang="en-US" b="1" dirty="0" smtClean="0"/>
              <a:t>If </a:t>
            </a:r>
            <a:r>
              <a:rPr lang="en-US" b="1" dirty="0" smtClean="0"/>
              <a:t>he/she</a:t>
            </a:r>
            <a:r>
              <a:rPr lang="en-US" b="1" dirty="0" smtClean="0"/>
              <a:t> </a:t>
            </a:r>
            <a:r>
              <a:rPr lang="en-US" b="1" dirty="0" smtClean="0"/>
              <a:t>make it to the coast…</a:t>
            </a:r>
          </a:p>
          <a:p>
            <a:pPr lvl="1"/>
            <a:r>
              <a:rPr lang="en-US" b="1" dirty="0" smtClean="0"/>
              <a:t>Put in a castle, separated</a:t>
            </a:r>
          </a:p>
          <a:p>
            <a:pPr lvl="1"/>
            <a:r>
              <a:rPr lang="en-US" b="1" dirty="0" smtClean="0"/>
              <a:t>“Makeup process”</a:t>
            </a:r>
          </a:p>
          <a:p>
            <a:pPr lvl="1"/>
            <a:r>
              <a:rPr lang="en-US" b="1" dirty="0" smtClean="0"/>
              <a:t>To the doctor</a:t>
            </a:r>
          </a:p>
          <a:p>
            <a:r>
              <a:rPr lang="en-US" b="1" dirty="0" smtClean="0"/>
              <a:t>Once on a ship…</a:t>
            </a:r>
          </a:p>
          <a:p>
            <a:pPr lvl="1"/>
            <a:r>
              <a:rPr lang="en-US" b="1" dirty="0"/>
              <a:t>M</a:t>
            </a:r>
            <a:r>
              <a:rPr lang="en-US" b="1" dirty="0" smtClean="0"/>
              <a:t>en in the hold</a:t>
            </a:r>
          </a:p>
          <a:p>
            <a:pPr lvl="1"/>
            <a:r>
              <a:rPr lang="en-US" b="1" dirty="0" smtClean="0"/>
              <a:t>Women near the crew’s quarters</a:t>
            </a:r>
          </a:p>
          <a:p>
            <a:pPr lvl="1"/>
            <a:r>
              <a:rPr lang="en-US" b="1" dirty="0" smtClean="0"/>
              <a:t>Children unbound</a:t>
            </a:r>
          </a:p>
          <a:p>
            <a:r>
              <a:rPr lang="en-US" b="1" dirty="0" smtClean="0"/>
              <a:t>Once docked…</a:t>
            </a:r>
          </a:p>
          <a:p>
            <a:pPr lvl="1"/>
            <a:r>
              <a:rPr lang="en-US" b="1" dirty="0" smtClean="0"/>
              <a:t>The Scramble</a:t>
            </a:r>
          </a:p>
          <a:p>
            <a:pPr lvl="1"/>
            <a:r>
              <a:rPr lang="en-US" b="1" dirty="0" smtClean="0"/>
              <a:t>The Light of the Candle</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212" y="1643331"/>
            <a:ext cx="4275039" cy="335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534" y="4024312"/>
            <a:ext cx="3416699" cy="2833688"/>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896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Passage</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88688"/>
            <a:ext cx="8382000" cy="511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448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By 1500…</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966774419"/>
              </p:ext>
            </p:extLst>
          </p:nvPr>
        </p:nvGraphicFramePr>
        <p:xfrm>
          <a:off x="483080" y="1259457"/>
          <a:ext cx="11188460" cy="5932391"/>
        </p:xfrm>
        <a:graphic>
          <a:graphicData uri="http://schemas.openxmlformats.org/drawingml/2006/table">
            <a:tbl>
              <a:tblPr firstRow="1" bandRow="1">
                <a:tableStyleId>{5C22544A-7EE6-4342-B048-85BDC9FD1C3A}</a:tableStyleId>
              </a:tblPr>
              <a:tblGrid>
                <a:gridCol w="2725946">
                  <a:extLst>
                    <a:ext uri="{9D8B030D-6E8A-4147-A177-3AD203B41FA5}">
                      <a16:colId xmlns:a16="http://schemas.microsoft.com/office/drawing/2014/main" val="20000"/>
                    </a:ext>
                  </a:extLst>
                </a:gridCol>
                <a:gridCol w="4334151">
                  <a:extLst>
                    <a:ext uri="{9D8B030D-6E8A-4147-A177-3AD203B41FA5}">
                      <a16:colId xmlns:a16="http://schemas.microsoft.com/office/drawing/2014/main" val="20001"/>
                    </a:ext>
                  </a:extLst>
                </a:gridCol>
                <a:gridCol w="4128363">
                  <a:extLst>
                    <a:ext uri="{9D8B030D-6E8A-4147-A177-3AD203B41FA5}">
                      <a16:colId xmlns:a16="http://schemas.microsoft.com/office/drawing/2014/main" val="20002"/>
                    </a:ext>
                  </a:extLst>
                </a:gridCol>
              </a:tblGrid>
              <a:tr h="415660">
                <a:tc>
                  <a:txBody>
                    <a:bodyPr/>
                    <a:lstStyle/>
                    <a:p>
                      <a:endParaRPr lang="en-US" sz="2400" b="1" dirty="0"/>
                    </a:p>
                  </a:txBody>
                  <a:tcPr/>
                </a:tc>
                <a:tc>
                  <a:txBody>
                    <a:bodyPr/>
                    <a:lstStyle/>
                    <a:p>
                      <a:r>
                        <a:rPr lang="en-US" sz="2400" b="1" dirty="0" smtClean="0"/>
                        <a:t>North America</a:t>
                      </a:r>
                      <a:endParaRPr lang="en-US" sz="2400" b="1" dirty="0"/>
                    </a:p>
                  </a:txBody>
                  <a:tcPr/>
                </a:tc>
                <a:tc>
                  <a:txBody>
                    <a:bodyPr/>
                    <a:lstStyle/>
                    <a:p>
                      <a:r>
                        <a:rPr lang="en-US" sz="2400" b="1" dirty="0" smtClean="0"/>
                        <a:t>Europe</a:t>
                      </a:r>
                      <a:endParaRPr lang="en-US" sz="2400" b="1" dirty="0"/>
                    </a:p>
                  </a:txBody>
                  <a:tcPr/>
                </a:tc>
                <a:extLst>
                  <a:ext uri="{0D108BD9-81ED-4DB2-BD59-A6C34878D82A}">
                    <a16:rowId xmlns:a16="http://schemas.microsoft.com/office/drawing/2014/main" val="10000"/>
                  </a:ext>
                </a:extLst>
              </a:tr>
              <a:tr h="412475">
                <a:tc>
                  <a:txBody>
                    <a:bodyPr/>
                    <a:lstStyle/>
                    <a:p>
                      <a:r>
                        <a:rPr lang="en-US" sz="2400" b="1" dirty="0" smtClean="0"/>
                        <a:t>Population</a:t>
                      </a:r>
                      <a:endParaRPr lang="en-US" sz="2400" b="1" dirty="0"/>
                    </a:p>
                  </a:txBody>
                  <a:tcPr/>
                </a:tc>
                <a:tc>
                  <a:txBody>
                    <a:bodyPr/>
                    <a:lstStyle/>
                    <a:p>
                      <a:r>
                        <a:rPr lang="en-US" sz="2400" b="1" dirty="0" smtClean="0"/>
                        <a:t>10-15 million </a:t>
                      </a:r>
                      <a:endParaRPr lang="en-US" sz="2400" b="1" dirty="0"/>
                    </a:p>
                  </a:txBody>
                  <a:tcPr/>
                </a:tc>
                <a:tc>
                  <a:txBody>
                    <a:bodyPr/>
                    <a:lstStyle/>
                    <a:p>
                      <a:r>
                        <a:rPr lang="en-US" sz="2400" b="1" dirty="0" smtClean="0"/>
                        <a:t>70</a:t>
                      </a:r>
                      <a:r>
                        <a:rPr lang="en-US" sz="2400" b="1" baseline="0" dirty="0" smtClean="0"/>
                        <a:t> million</a:t>
                      </a:r>
                      <a:endParaRPr lang="en-US" sz="2400" b="1" dirty="0"/>
                    </a:p>
                  </a:txBody>
                  <a:tcPr/>
                </a:tc>
                <a:extLst>
                  <a:ext uri="{0D108BD9-81ED-4DB2-BD59-A6C34878D82A}">
                    <a16:rowId xmlns:a16="http://schemas.microsoft.com/office/drawing/2014/main" val="10001"/>
                  </a:ext>
                </a:extLst>
              </a:tr>
              <a:tr h="560117">
                <a:tc>
                  <a:txBody>
                    <a:bodyPr/>
                    <a:lstStyle/>
                    <a:p>
                      <a:r>
                        <a:rPr lang="en-US" sz="2400" b="1" baseline="0" dirty="0" smtClean="0"/>
                        <a:t>Life </a:t>
                      </a:r>
                      <a:r>
                        <a:rPr lang="en-US" sz="2400" b="1" baseline="0" dirty="0" smtClean="0"/>
                        <a:t>Expectancy</a:t>
                      </a:r>
                      <a:endParaRPr lang="en-US" sz="2400" b="1" dirty="0"/>
                    </a:p>
                  </a:txBody>
                  <a:tcPr/>
                </a:tc>
                <a:tc>
                  <a:txBody>
                    <a:bodyPr/>
                    <a:lstStyle/>
                    <a:p>
                      <a:r>
                        <a:rPr lang="en-US" sz="2400" b="1" dirty="0" smtClean="0"/>
                        <a:t>50 years</a:t>
                      </a:r>
                      <a:endParaRPr lang="en-US" sz="2400" b="1" dirty="0"/>
                    </a:p>
                  </a:txBody>
                  <a:tcPr/>
                </a:tc>
                <a:tc>
                  <a:txBody>
                    <a:bodyPr/>
                    <a:lstStyle/>
                    <a:p>
                      <a:r>
                        <a:rPr lang="en-US" sz="2400" b="1" dirty="0" smtClean="0"/>
                        <a:t>70 years</a:t>
                      </a:r>
                      <a:endParaRPr lang="en-US" sz="2400" b="1" dirty="0"/>
                    </a:p>
                  </a:txBody>
                  <a:tcPr/>
                </a:tc>
                <a:extLst>
                  <a:ext uri="{0D108BD9-81ED-4DB2-BD59-A6C34878D82A}">
                    <a16:rowId xmlns:a16="http://schemas.microsoft.com/office/drawing/2014/main" val="10002"/>
                  </a:ext>
                </a:extLst>
              </a:tr>
              <a:tr h="560117">
                <a:tc>
                  <a:txBody>
                    <a:bodyPr/>
                    <a:lstStyle/>
                    <a:p>
                      <a:r>
                        <a:rPr lang="en-US" sz="2400" b="1" dirty="0" smtClean="0"/>
                        <a:t>Infant</a:t>
                      </a:r>
                      <a:r>
                        <a:rPr lang="en-US" sz="2400" b="1" baseline="0" dirty="0" smtClean="0"/>
                        <a:t> Mortality Rate</a:t>
                      </a:r>
                      <a:endParaRPr lang="en-US" sz="2400" b="1" dirty="0"/>
                    </a:p>
                  </a:txBody>
                  <a:tcPr/>
                </a:tc>
                <a:tc>
                  <a:txBody>
                    <a:bodyPr/>
                    <a:lstStyle/>
                    <a:p>
                      <a:r>
                        <a:rPr lang="en-US" sz="2400" b="1" dirty="0" smtClean="0"/>
                        <a:t>50-60% by 5</a:t>
                      </a:r>
                      <a:endParaRPr lang="en-US" sz="2400" b="1" dirty="0"/>
                    </a:p>
                  </a:txBody>
                  <a:tcPr/>
                </a:tc>
                <a:tc>
                  <a:txBody>
                    <a:bodyPr/>
                    <a:lstStyle/>
                    <a:p>
                      <a:r>
                        <a:rPr lang="en-US" sz="2400" b="1" baseline="0" dirty="0" smtClean="0"/>
                        <a:t>30-50</a:t>
                      </a:r>
                      <a:r>
                        <a:rPr lang="en-US" sz="2400" b="1" baseline="0" dirty="0" smtClean="0"/>
                        <a:t>% by 5</a:t>
                      </a:r>
                      <a:endParaRPr lang="en-US" sz="2400" b="1" dirty="0" smtClean="0"/>
                    </a:p>
                  </a:txBody>
                  <a:tcPr/>
                </a:tc>
                <a:extLst>
                  <a:ext uri="{0D108BD9-81ED-4DB2-BD59-A6C34878D82A}">
                    <a16:rowId xmlns:a16="http://schemas.microsoft.com/office/drawing/2014/main" val="10003"/>
                  </a:ext>
                </a:extLst>
              </a:tr>
              <a:tr h="1350896">
                <a:tc>
                  <a:txBody>
                    <a:bodyPr/>
                    <a:lstStyle/>
                    <a:p>
                      <a:r>
                        <a:rPr lang="en-US" sz="2400" b="1" dirty="0" smtClean="0"/>
                        <a:t>Health</a:t>
                      </a:r>
                      <a:r>
                        <a:rPr lang="en-US" sz="2400" b="1" baseline="0" dirty="0" smtClean="0"/>
                        <a:t> Problems</a:t>
                      </a:r>
                      <a:endParaRPr lang="en-US" sz="2400" b="1" dirty="0"/>
                    </a:p>
                  </a:txBody>
                  <a:tcPr/>
                </a:tc>
                <a:tc>
                  <a:txBody>
                    <a:bodyPr/>
                    <a:lstStyle/>
                    <a:p>
                      <a:r>
                        <a:rPr lang="en-US" sz="2400" b="1" dirty="0" smtClean="0"/>
                        <a:t>Arthritis, Anemia, Blood Poisoning, Dysentery, Hepatitis, Herpes,</a:t>
                      </a:r>
                      <a:r>
                        <a:rPr lang="en-US" sz="2400" b="1" baseline="0" dirty="0" smtClean="0"/>
                        <a:t> Rabies, Strep</a:t>
                      </a:r>
                      <a:endParaRPr lang="en-US" sz="2400" b="1" dirty="0"/>
                    </a:p>
                  </a:txBody>
                  <a:tcPr/>
                </a:tc>
                <a:tc>
                  <a:txBody>
                    <a:bodyPr/>
                    <a:lstStyle/>
                    <a:p>
                      <a:r>
                        <a:rPr lang="en-US" sz="2400" b="1" dirty="0" smtClean="0"/>
                        <a:t>Chicken</a:t>
                      </a:r>
                      <a:r>
                        <a:rPr lang="en-US" sz="2400" b="1" baseline="0" dirty="0" smtClean="0"/>
                        <a:t> P</a:t>
                      </a:r>
                      <a:r>
                        <a:rPr lang="en-US" sz="2400" b="1" dirty="0" smtClean="0"/>
                        <a:t>ox, Leprosy, Malaria, Measles, Plagues, </a:t>
                      </a:r>
                      <a:r>
                        <a:rPr lang="en-US" sz="2400" b="1" baseline="0" dirty="0" smtClean="0"/>
                        <a:t>Small Pox, Syphilis, Yellow Fever</a:t>
                      </a:r>
                      <a:endParaRPr lang="en-US" sz="2400" b="1" dirty="0"/>
                    </a:p>
                  </a:txBody>
                  <a:tcPr/>
                </a:tc>
                <a:extLst>
                  <a:ext uri="{0D108BD9-81ED-4DB2-BD59-A6C34878D82A}">
                    <a16:rowId xmlns:a16="http://schemas.microsoft.com/office/drawing/2014/main" val="10004"/>
                  </a:ext>
                </a:extLst>
              </a:tr>
              <a:tr h="1040217">
                <a:tc>
                  <a:txBody>
                    <a:bodyPr/>
                    <a:lstStyle/>
                    <a:p>
                      <a:r>
                        <a:rPr lang="en-US" sz="2400" b="1" dirty="0" smtClean="0"/>
                        <a:t>Religion</a:t>
                      </a:r>
                      <a:endParaRPr lang="en-US" sz="2400" b="1" dirty="0"/>
                    </a:p>
                  </a:txBody>
                  <a:tcPr/>
                </a:tc>
                <a:tc>
                  <a:txBody>
                    <a:bodyPr/>
                    <a:lstStyle/>
                    <a:p>
                      <a:r>
                        <a:rPr lang="en-US" sz="2400" b="1" dirty="0" smtClean="0"/>
                        <a:t>Many,</a:t>
                      </a:r>
                      <a:r>
                        <a:rPr lang="en-US" sz="2400" b="1" baseline="0" dirty="0" smtClean="0"/>
                        <a:t> varying gods</a:t>
                      </a:r>
                      <a:endParaRPr lang="en-US" sz="2400" b="1" dirty="0"/>
                    </a:p>
                  </a:txBody>
                  <a:tcPr/>
                </a:tc>
                <a:tc>
                  <a:txBody>
                    <a:bodyPr/>
                    <a:lstStyle/>
                    <a:p>
                      <a:r>
                        <a:rPr lang="en-US" sz="2400" b="1" dirty="0" smtClean="0"/>
                        <a:t>1 Christian</a:t>
                      </a:r>
                      <a:r>
                        <a:rPr lang="en-US" sz="2400" b="1" baseline="0" dirty="0" smtClean="0"/>
                        <a:t> God</a:t>
                      </a:r>
                      <a:endParaRPr lang="en-US" sz="2400" b="1" dirty="0"/>
                    </a:p>
                  </a:txBody>
                  <a:tcPr/>
                </a:tc>
                <a:extLst>
                  <a:ext uri="{0D108BD9-81ED-4DB2-BD59-A6C34878D82A}">
                    <a16:rowId xmlns:a16="http://schemas.microsoft.com/office/drawing/2014/main" val="2206493290"/>
                  </a:ext>
                </a:extLst>
              </a:tr>
              <a:tr h="1040217">
                <a:tc>
                  <a:txBody>
                    <a:bodyPr/>
                    <a:lstStyle/>
                    <a:p>
                      <a:r>
                        <a:rPr lang="en-US" sz="2400" b="1" dirty="0" smtClean="0"/>
                        <a:t>Ownership</a:t>
                      </a:r>
                      <a:endParaRPr lang="en-US" sz="2400" b="1" dirty="0"/>
                    </a:p>
                  </a:txBody>
                  <a:tcPr/>
                </a:tc>
                <a:tc>
                  <a:txBody>
                    <a:bodyPr/>
                    <a:lstStyle/>
                    <a:p>
                      <a:r>
                        <a:rPr lang="en-US" sz="2400" b="1" dirty="0" smtClean="0"/>
                        <a:t>Tribal Uses</a:t>
                      </a:r>
                      <a:endParaRPr lang="en-US" sz="2400" b="1" dirty="0"/>
                    </a:p>
                  </a:txBody>
                  <a:tcPr/>
                </a:tc>
                <a:tc>
                  <a:txBody>
                    <a:bodyPr/>
                    <a:lstStyle/>
                    <a:p>
                      <a:r>
                        <a:rPr lang="en-US" sz="2400" b="1" dirty="0" smtClean="0"/>
                        <a:t>Individual</a:t>
                      </a:r>
                      <a:r>
                        <a:rPr lang="en-US" sz="2400" b="1" baseline="0" dirty="0" smtClean="0"/>
                        <a:t> Ownership</a:t>
                      </a:r>
                      <a:endParaRPr lang="en-US" sz="2400" b="1" dirty="0"/>
                    </a:p>
                  </a:txBody>
                  <a:tcPr/>
                </a:tc>
                <a:extLst>
                  <a:ext uri="{0D108BD9-81ED-4DB2-BD59-A6C34878D82A}">
                    <a16:rowId xmlns:a16="http://schemas.microsoft.com/office/drawing/2014/main" val="931639800"/>
                  </a:ext>
                </a:extLst>
              </a:tr>
            </a:tbl>
          </a:graphicData>
        </a:graphic>
      </p:graphicFrame>
    </p:spTree>
    <p:extLst>
      <p:ext uri="{BB962C8B-B14F-4D97-AF65-F5344CB8AC3E}">
        <p14:creationId xmlns:p14="http://schemas.microsoft.com/office/powerpoint/2010/main" val="4098107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“Truths”</a:t>
            </a:r>
            <a:endParaRPr lang="en-US" dirty="0"/>
          </a:p>
        </p:txBody>
      </p:sp>
      <p:sp>
        <p:nvSpPr>
          <p:cNvPr id="3" name="Content Placeholder 2"/>
          <p:cNvSpPr>
            <a:spLocks noGrp="1"/>
          </p:cNvSpPr>
          <p:nvPr>
            <p:ph idx="1"/>
          </p:nvPr>
        </p:nvSpPr>
        <p:spPr>
          <a:xfrm>
            <a:off x="319176" y="2054812"/>
            <a:ext cx="11447253" cy="4206240"/>
          </a:xfrm>
        </p:spPr>
        <p:txBody>
          <a:bodyPr>
            <a:normAutofit lnSpcReduction="10000"/>
          </a:bodyPr>
          <a:lstStyle/>
          <a:p>
            <a:pPr marL="457200" indent="-457200">
              <a:buAutoNum type="arabicPeriod"/>
            </a:pPr>
            <a:r>
              <a:rPr lang="en-US" sz="2800" b="1" dirty="0" smtClean="0"/>
              <a:t>People need water to live </a:t>
            </a:r>
            <a:r>
              <a:rPr lang="en-US" sz="2800" b="1" dirty="0" smtClean="0">
                <a:sym typeface="Symbol" panose="05050102010706020507" pitchFamily="18" charset="2"/>
              </a:rPr>
              <a:t></a:t>
            </a:r>
            <a:r>
              <a:rPr lang="en-US" sz="2800" b="1" dirty="0" smtClean="0"/>
              <a:t>  Civilizations start near water.</a:t>
            </a:r>
          </a:p>
          <a:p>
            <a:pPr marL="457200" indent="-457200">
              <a:buAutoNum type="arabicPeriod"/>
            </a:pPr>
            <a:r>
              <a:rPr lang="en-US" sz="2800" b="1" dirty="0" smtClean="0"/>
              <a:t>(A) Internal Problems + </a:t>
            </a:r>
            <a:br>
              <a:rPr lang="en-US" sz="2800" b="1" dirty="0" smtClean="0"/>
            </a:br>
            <a:r>
              <a:rPr lang="en-US" sz="2800" b="1" u="sng" dirty="0" smtClean="0"/>
              <a:t>(B) Outside </a:t>
            </a:r>
            <a:r>
              <a:rPr lang="en-US" sz="2800" b="1" u="sng" dirty="0"/>
              <a:t>I</a:t>
            </a:r>
            <a:r>
              <a:rPr lang="en-US" sz="2800" b="1" u="sng" dirty="0" smtClean="0"/>
              <a:t>nvaders </a:t>
            </a:r>
            <a:r>
              <a:rPr lang="en-US" sz="2800" b="1" dirty="0" smtClean="0"/>
              <a:t/>
            </a:r>
            <a:br>
              <a:rPr lang="en-US" sz="2800" b="1" dirty="0" smtClean="0"/>
            </a:br>
            <a:r>
              <a:rPr lang="en-US" sz="2800" b="1" dirty="0" smtClean="0"/>
              <a:t>= Fall of an Empire</a:t>
            </a:r>
          </a:p>
          <a:p>
            <a:pPr marL="457200" indent="-457200">
              <a:buAutoNum type="arabicPeriod"/>
            </a:pPr>
            <a:r>
              <a:rPr lang="en-US" sz="2800" b="1" dirty="0" smtClean="0"/>
              <a:t>Unemployed soldiers will turn on the king &amp; queen.</a:t>
            </a:r>
          </a:p>
          <a:p>
            <a:pPr marL="457200" indent="-457200">
              <a:buAutoNum type="arabicPeriod"/>
            </a:pPr>
            <a:r>
              <a:rPr lang="en-US" sz="2800" b="1" dirty="0" smtClean="0"/>
              <a:t>Trade makes you richer &amp; stronger in the long run.  </a:t>
            </a:r>
            <a:br>
              <a:rPr lang="en-US" sz="2800" b="1" dirty="0" smtClean="0"/>
            </a:br>
            <a:r>
              <a:rPr lang="en-US" sz="2800" b="1" dirty="0" smtClean="0"/>
              <a:t>It will kill you in the short run.</a:t>
            </a:r>
          </a:p>
          <a:p>
            <a:pPr marL="457200" indent="-457200">
              <a:buAutoNum type="arabicPeriod"/>
            </a:pPr>
            <a:r>
              <a:rPr lang="en-US" sz="2800" b="1" dirty="0" smtClean="0"/>
              <a:t>KNOWLEDGE + MONEY + BOATS + NATIONAL UNITY </a:t>
            </a:r>
            <a:br>
              <a:rPr lang="en-US" sz="2800" b="1" dirty="0" smtClean="0"/>
            </a:br>
            <a:r>
              <a:rPr lang="en-US" sz="2800" b="1" dirty="0" smtClean="0"/>
              <a:t>= EXPLORATION</a:t>
            </a:r>
          </a:p>
          <a:p>
            <a:pPr marL="457200" indent="-457200">
              <a:buAutoNum type="arabicPeriod"/>
            </a:pPr>
            <a:endParaRPr lang="en-US" dirty="0" smtClean="0"/>
          </a:p>
          <a:p>
            <a:pPr marL="457200" indent="-457200">
              <a:buAutoNum type="arabicPeriod"/>
            </a:pPr>
            <a:endParaRPr lang="en-US" dirty="0"/>
          </a:p>
        </p:txBody>
      </p:sp>
    </p:spTree>
    <p:extLst>
      <p:ext uri="{BB962C8B-B14F-4D97-AF65-F5344CB8AC3E}">
        <p14:creationId xmlns:p14="http://schemas.microsoft.com/office/powerpoint/2010/main" val="744546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Why Europe?</a:t>
            </a:r>
          </a:p>
        </p:txBody>
      </p:sp>
      <p:sp>
        <p:nvSpPr>
          <p:cNvPr id="3075" name="Rectangle 3"/>
          <p:cNvSpPr>
            <a:spLocks noGrp="1" noChangeArrowheads="1"/>
          </p:cNvSpPr>
          <p:nvPr>
            <p:ph idx="1"/>
          </p:nvPr>
        </p:nvSpPr>
        <p:spPr>
          <a:xfrm>
            <a:off x="0" y="1792936"/>
            <a:ext cx="5978106" cy="4669659"/>
          </a:xfrm>
        </p:spPr>
        <p:txBody>
          <a:bodyPr/>
          <a:lstStyle/>
          <a:p>
            <a:r>
              <a:rPr lang="en-US" dirty="0" smtClean="0"/>
              <a:t>Ottoman Empire = money, trade, technology, unity.  </a:t>
            </a:r>
            <a:r>
              <a:rPr lang="en-US" i="1" dirty="0" smtClean="0"/>
              <a:t>What ar</a:t>
            </a:r>
            <a:r>
              <a:rPr lang="en-US" i="1" dirty="0" smtClean="0"/>
              <a:t>e they missing?</a:t>
            </a:r>
            <a:endParaRPr lang="en-US" i="1" dirty="0" smtClean="0"/>
          </a:p>
          <a:p>
            <a:r>
              <a:rPr lang="en-US" dirty="0" smtClean="0"/>
              <a:t>China: Zheng He explored, they had $$$, they had technology, they are united. </a:t>
            </a:r>
            <a:endParaRPr lang="en-US" dirty="0"/>
          </a:p>
          <a:p>
            <a:r>
              <a:rPr lang="en-US" dirty="0"/>
              <a:t>Europe</a:t>
            </a:r>
          </a:p>
          <a:p>
            <a:pPr lvl="1"/>
            <a:r>
              <a:rPr lang="en-US" dirty="0"/>
              <a:t>Renaissance</a:t>
            </a:r>
          </a:p>
          <a:p>
            <a:pPr lvl="2"/>
            <a:r>
              <a:rPr lang="en-US" dirty="0"/>
              <a:t>Faster ships, more accurate maps, printing press</a:t>
            </a:r>
          </a:p>
          <a:p>
            <a:pPr lvl="1"/>
            <a:r>
              <a:rPr lang="en-US" dirty="0" smtClean="0"/>
              <a:t>Counter </a:t>
            </a:r>
            <a:r>
              <a:rPr lang="en-US" dirty="0"/>
              <a:t>Reformation</a:t>
            </a:r>
          </a:p>
          <a:p>
            <a:pPr lvl="1">
              <a:buFontTx/>
              <a:buNone/>
            </a:pPr>
            <a:endParaRPr lang="en-US" dirty="0"/>
          </a:p>
        </p:txBody>
      </p:sp>
      <p:pic>
        <p:nvPicPr>
          <p:cNvPr id="3077" name="Picture 5" descr="2044542747_9aa63f37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877" y="1936631"/>
            <a:ext cx="5870366" cy="409323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464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we think</a:t>
            </a:r>
            <a:br>
              <a:rPr lang="en-US" b="1" dirty="0" smtClean="0"/>
            </a:br>
            <a:r>
              <a:rPr lang="en-US" b="1" dirty="0" smtClean="0"/>
              <a:t>Of Europe</a:t>
            </a:r>
            <a:endParaRPr lang="en-US" b="1" dirty="0"/>
          </a:p>
        </p:txBody>
      </p:sp>
      <p:pic>
        <p:nvPicPr>
          <p:cNvPr id="3074" name="Picture 2" descr="http://cdn2.all-art.org/map1500.gif"/>
          <p:cNvPicPr>
            <a:picLocks noChangeAspect="1" noChangeArrowheads="1"/>
          </p:cNvPicPr>
          <p:nvPr/>
        </p:nvPicPr>
        <p:blipFill rotWithShape="1">
          <a:blip r:embed="rId2">
            <a:extLst>
              <a:ext uri="{28A0092B-C50C-407E-A947-70E740481C1C}">
                <a14:useLocalDpi xmlns:a14="http://schemas.microsoft.com/office/drawing/2010/main" val="0"/>
              </a:ext>
            </a:extLst>
          </a:blip>
          <a:srcRect r="26003"/>
          <a:stretch/>
        </p:blipFill>
        <p:spPr bwMode="auto">
          <a:xfrm>
            <a:off x="5039264" y="346495"/>
            <a:ext cx="6899366" cy="6268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217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498" y="284176"/>
            <a:ext cx="10236501" cy="1508760"/>
          </a:xfrm>
        </p:spPr>
        <p:txBody>
          <a:bodyPr>
            <a:normAutofit fontScale="90000"/>
          </a:bodyPr>
          <a:lstStyle/>
          <a:p>
            <a:r>
              <a:rPr lang="en-US" b="1" dirty="0" smtClean="0"/>
              <a:t>How Europeans</a:t>
            </a:r>
            <a:br>
              <a:rPr lang="en-US" b="1" dirty="0" smtClean="0"/>
            </a:br>
            <a:r>
              <a:rPr lang="en-US" b="1" dirty="0" smtClean="0"/>
              <a:t>Thought of </a:t>
            </a:r>
            <a:br>
              <a:rPr lang="en-US" b="1" dirty="0" smtClean="0"/>
            </a:br>
            <a:r>
              <a:rPr lang="en-US" b="1" dirty="0" smtClean="0"/>
              <a:t>Europe</a:t>
            </a:r>
            <a:endParaRPr lang="en-US"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05" r="24945" b="16351"/>
          <a:stretch/>
        </p:blipFill>
        <p:spPr bwMode="auto">
          <a:xfrm>
            <a:off x="4738497" y="284176"/>
            <a:ext cx="711276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074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Spain</a:t>
            </a:r>
          </a:p>
        </p:txBody>
      </p:sp>
      <p:sp>
        <p:nvSpPr>
          <p:cNvPr id="4099" name="Rectangle 3"/>
          <p:cNvSpPr>
            <a:spLocks noGrp="1" noChangeArrowheads="1"/>
          </p:cNvSpPr>
          <p:nvPr>
            <p:ph idx="1"/>
          </p:nvPr>
        </p:nvSpPr>
        <p:spPr>
          <a:xfrm>
            <a:off x="741872" y="1897811"/>
            <a:ext cx="9926128" cy="4597880"/>
          </a:xfrm>
        </p:spPr>
        <p:txBody>
          <a:bodyPr/>
          <a:lstStyle/>
          <a:p>
            <a:pPr>
              <a:lnSpc>
                <a:spcPct val="90000"/>
              </a:lnSpc>
            </a:pPr>
            <a:r>
              <a:rPr lang="en-US" sz="2800" b="1" dirty="0"/>
              <a:t>1492</a:t>
            </a:r>
          </a:p>
          <a:p>
            <a:pPr lvl="1">
              <a:lnSpc>
                <a:spcPct val="90000"/>
              </a:lnSpc>
            </a:pPr>
            <a:r>
              <a:rPr lang="en-US" sz="2800" b="1" dirty="0"/>
              <a:t>Moors &amp; Jews kicked out</a:t>
            </a:r>
          </a:p>
          <a:p>
            <a:pPr lvl="1">
              <a:lnSpc>
                <a:spcPct val="90000"/>
              </a:lnSpc>
            </a:pPr>
            <a:r>
              <a:rPr lang="en-US" sz="2800" b="1" dirty="0"/>
              <a:t>Ferdinand &amp; Isabella unify Spain</a:t>
            </a:r>
          </a:p>
          <a:p>
            <a:pPr lvl="1">
              <a:lnSpc>
                <a:spcPct val="90000"/>
              </a:lnSpc>
            </a:pPr>
            <a:r>
              <a:rPr lang="en-US" sz="2800" b="1" dirty="0"/>
              <a:t>Lots of unemployed soldier </a:t>
            </a:r>
          </a:p>
          <a:p>
            <a:pPr>
              <a:lnSpc>
                <a:spcPct val="90000"/>
              </a:lnSpc>
            </a:pPr>
            <a:r>
              <a:rPr lang="en-US" sz="2800" b="1" dirty="0"/>
              <a:t>North America</a:t>
            </a:r>
          </a:p>
          <a:p>
            <a:pPr lvl="1">
              <a:lnSpc>
                <a:spcPct val="90000"/>
              </a:lnSpc>
            </a:pPr>
            <a:r>
              <a:rPr lang="en-US" sz="2800" b="1" dirty="0"/>
              <a:t>South America found Inca &amp; Maya Gold</a:t>
            </a:r>
          </a:p>
          <a:p>
            <a:pPr lvl="1">
              <a:lnSpc>
                <a:spcPct val="90000"/>
              </a:lnSpc>
            </a:pPr>
            <a:r>
              <a:rPr lang="en-US" sz="2800" b="1" dirty="0"/>
              <a:t>De Leon &amp; De Soto never come back</a:t>
            </a:r>
          </a:p>
          <a:p>
            <a:pPr lvl="1">
              <a:lnSpc>
                <a:spcPct val="90000"/>
              </a:lnSpc>
            </a:pPr>
            <a:r>
              <a:rPr lang="en-US" sz="2800" b="1" dirty="0"/>
              <a:t>Columbian Exchange</a:t>
            </a:r>
          </a:p>
          <a:p>
            <a:pPr>
              <a:lnSpc>
                <a:spcPct val="90000"/>
              </a:lnSpc>
            </a:pPr>
            <a:r>
              <a:rPr lang="en-US" sz="2800" b="1" dirty="0" smtClean="0"/>
              <a:t>Encomienda: Seasoning </a:t>
            </a:r>
            <a:r>
              <a:rPr lang="en-US" sz="2800" b="1" dirty="0"/>
              <a:t>Process </a:t>
            </a:r>
            <a:r>
              <a:rPr lang="en-US" sz="2800" b="1" dirty="0">
                <a:sym typeface="Wingdings" pitchFamily="2" charset="2"/>
              </a:rPr>
              <a:t> Indians </a:t>
            </a:r>
            <a:r>
              <a:rPr lang="en-US" sz="2800" b="1" dirty="0" smtClean="0">
                <a:sym typeface="Wingdings" pitchFamily="2" charset="2"/>
              </a:rPr>
              <a:t>Work</a:t>
            </a:r>
            <a:endParaRPr lang="en-US" sz="2800" b="1" dirty="0"/>
          </a:p>
          <a:p>
            <a:pPr lvl="1">
              <a:lnSpc>
                <a:spcPct val="90000"/>
              </a:lnSpc>
            </a:pPr>
            <a:endParaRPr lang="en-US" dirty="0"/>
          </a:p>
        </p:txBody>
      </p:sp>
      <p:pic>
        <p:nvPicPr>
          <p:cNvPr id="4104" name="Picture 8" descr="unit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5558" y="1897811"/>
            <a:ext cx="4306305" cy="336430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21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Exploration 1492</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447800"/>
            <a:ext cx="7955280" cy="465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111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Exploration 1550</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447800"/>
            <a:ext cx="7955280" cy="465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1699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606060"/>
      </a:dk2>
      <a:lt2>
        <a:srgbClr val="EDEDED"/>
      </a:lt2>
      <a:accent1>
        <a:srgbClr val="FFC000"/>
      </a:accent1>
      <a:accent2>
        <a:srgbClr val="A5D028"/>
      </a:accent2>
      <a:accent3>
        <a:srgbClr val="0CC978"/>
      </a:accent3>
      <a:accent4>
        <a:srgbClr val="099BDD"/>
      </a:accent4>
      <a:accent5>
        <a:srgbClr val="47BFCD"/>
      </a:accent5>
      <a:accent6>
        <a:srgbClr val="DD7C15"/>
      </a:accent6>
      <a:hlink>
        <a:srgbClr val="FF9933"/>
      </a:hlink>
      <a:folHlink>
        <a:srgbClr val="B2B2B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453</TotalTime>
  <Words>571</Words>
  <Application>Microsoft Office PowerPoint</Application>
  <PresentationFormat>Widescreen</PresentationFormat>
  <Paragraphs>97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Corbel</vt:lpstr>
      <vt:lpstr>Symbol</vt:lpstr>
      <vt:lpstr>Wingdings</vt:lpstr>
      <vt:lpstr>Banded</vt:lpstr>
      <vt:lpstr>Exploration &amp; Discovery</vt:lpstr>
      <vt:lpstr>By 1500…</vt:lpstr>
      <vt:lpstr>Historical “Truths”</vt:lpstr>
      <vt:lpstr>Why Europe?</vt:lpstr>
      <vt:lpstr>How we think Of Europe</vt:lpstr>
      <vt:lpstr>How Europeans Thought of  Europe</vt:lpstr>
      <vt:lpstr>Spain</vt:lpstr>
      <vt:lpstr>Exploration 1492</vt:lpstr>
      <vt:lpstr>Exploration 1550</vt:lpstr>
      <vt:lpstr>PowerPoint Presentation</vt:lpstr>
      <vt:lpstr>Origins of European Slavery</vt:lpstr>
      <vt:lpstr>Curse of Ham</vt:lpstr>
      <vt:lpstr>Spanish Slavery</vt:lpstr>
      <vt:lpstr>The “Triangular” Trade</vt:lpstr>
      <vt:lpstr>Effects of Slave Trade</vt:lpstr>
      <vt:lpstr>Personal Effects of the Slave Trade</vt:lpstr>
      <vt:lpstr>Middle Passage</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Exploration &amp; Discovery</dc:title>
  <dc:creator>Amanda Jirka</dc:creator>
  <cp:lastModifiedBy>Amanda Jirka</cp:lastModifiedBy>
  <cp:revision>7</cp:revision>
  <dcterms:created xsi:type="dcterms:W3CDTF">2017-10-05T14:08:25Z</dcterms:created>
  <dcterms:modified xsi:type="dcterms:W3CDTF">2017-10-05T21:42:15Z</dcterms:modified>
</cp:coreProperties>
</file>