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70" r:id="rId3"/>
    <p:sldId id="258" r:id="rId4"/>
    <p:sldId id="259" r:id="rId5"/>
    <p:sldId id="261" r:id="rId6"/>
    <p:sldId id="262" r:id="rId7"/>
    <p:sldId id="264" r:id="rId8"/>
    <p:sldId id="265" r:id="rId9"/>
    <p:sldId id="269" r:id="rId10"/>
    <p:sldId id="271" r:id="rId11"/>
    <p:sldId id="272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>
      <p:cViewPr varScale="1">
        <p:scale>
          <a:sx n="62" d="100"/>
          <a:sy n="62" d="100"/>
        </p:scale>
        <p:origin x="6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AF9B8-C59C-4434-B100-703416FAF23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C0E7B-6A25-4C91-B35C-63D1FBEC5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9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13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56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75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96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3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4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2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62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8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5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C0E7B-6A25-4C91-B35C-63D1FBEC54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7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89D9A-1246-40DD-881F-4C8955726B84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62B515-2F6B-45CD-BF35-6441BA8AA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854F2-1CB4-408F-A2F9-4A4B2B5356B0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654B-284D-40B8-A0D0-A5964D1B1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2E15-2347-4F00-936A-23788BC8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2DB6-AE1A-4081-990A-FEAA0A196486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C324-D4ED-45FA-8C6B-7D7C8E2650B8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5C05A-9FBC-4DDB-8822-C74912DA2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BB5C-E242-4728-90F7-929AB2502E0C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94293D2-188C-4E83-9EB0-A037FFABD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56F8-ECD9-4284-ACF4-03CF56E50435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F9FC-65A9-4083-92AE-35F5B6289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847D-FC21-4A91-A397-D65869B535A9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A78C0B7-62E0-4FD6-81D7-7ED938952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4BDD-93DA-49FE-9F8D-784AA118E866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B813-DCD1-4A5D-90D4-74DABC813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08755-F8FC-4FBC-AD48-8141650F430F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EFE19F-CFEB-4062-BA7E-B6F667177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26120D-256D-4956-A6AB-B492CDC13F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11BD-3809-4225-B2A1-FABF6D4A2E7F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538D-66DD-451E-ACAA-64C3E707A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968E2-033E-453D-A838-F3153FC29E48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6AB5326-FDC5-47E8-894A-F572A1FDCE87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7F427C-DAB7-43B1-9A61-253A36CA1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mEJL2Uuv-oQ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en.wikipedia.org/wiki/Strom_Thurmond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nate.gov/artandhistory/history/common/image/StromThurmond3.htm" TargetMode="External"/><Relationship Id="rId5" Type="http://schemas.openxmlformats.org/officeDocument/2006/relationships/hyperlink" Target="http://en.wikipedia.org/wiki/Wayne_Morse" TargetMode="External"/><Relationship Id="rId4" Type="http://schemas.openxmlformats.org/officeDocument/2006/relationships/hyperlink" Target="http://en.wikipedia.org/wiki/Civil_Rights_Act_of_195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www.clipartheaven.com/clipart/politics_&amp;amp;_elections/voting_booth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hyperlink" Target="http://www.youtube.com/watch?v=k1T75jBYeC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jpe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http://blog.tmcnet.com/blog/tom-keating/images/im-just-a-b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990600"/>
            <a:ext cx="18319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"/>
            <a:ext cx="54864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How A Bill Becomes A Law</a:t>
            </a:r>
            <a:endParaRPr lang="en-US" sz="4400" dirty="0"/>
          </a:p>
        </p:txBody>
      </p:sp>
      <p:pic>
        <p:nvPicPr>
          <p:cNvPr id="14340" name="Picture 4" descr="http://www.aoc.gov/images/c_wf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819400"/>
            <a:ext cx="47323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 descr="http://www.goodcleantech.com/images/I%27m%20just%20a%20bi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85800"/>
            <a:ext cx="95091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594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I'm Just a Bill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/>
              <a:t>THE HOUSE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625" y="2286000"/>
            <a:ext cx="4041775" cy="4419600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Discussed by “Committee of the Whole”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500" dirty="0" smtClean="0"/>
              <a:t>Whoever is present at the time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1500" dirty="0" smtClean="0"/>
              <a:t>Quorum for C.W.: 100 </a:t>
            </a:r>
            <a:r>
              <a:rPr lang="en-US" sz="1500" dirty="0" err="1" smtClean="0"/>
              <a:t>ppl</a:t>
            </a:r>
            <a:r>
              <a:rPr lang="en-US" sz="1500" dirty="0" smtClean="0"/>
              <a:t> (usually 218)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Speaker chooses presider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Committee debates, amends, decides final shape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During this time, no </a:t>
            </a:r>
            <a:r>
              <a:rPr lang="en-US" sz="2000" smtClean="0"/>
              <a:t>riders allowed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smtClean="0"/>
              <a:t>Time </a:t>
            </a:r>
            <a:r>
              <a:rPr lang="en-US" sz="2000" dirty="0" smtClean="0"/>
              <a:t>for debate divided evenly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1500" dirty="0" smtClean="0"/>
              <a:t>5 minutes per person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“Quorum Call”- time </a:t>
            </a:r>
            <a:r>
              <a:rPr lang="en-US" sz="1800" dirty="0" err="1" smtClean="0"/>
              <a:t>staller</a:t>
            </a:r>
            <a:r>
              <a:rPr lang="en-US" sz="1800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endParaRPr lang="en-US" sz="15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1500" dirty="0"/>
          </a:p>
        </p:txBody>
      </p:sp>
      <p:sp>
        <p:nvSpPr>
          <p:cNvPr id="25605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4157662"/>
          </a:xfrm>
        </p:spPr>
        <p:txBody>
          <a:bodyPr/>
          <a:lstStyle/>
          <a:p>
            <a:pPr eaLnBrk="1" hangingPunct="1"/>
            <a:r>
              <a:rPr lang="en-US" sz="2000" smtClean="0"/>
              <a:t>No rule limiting debate</a:t>
            </a:r>
          </a:p>
          <a:p>
            <a:pPr eaLnBrk="1" hangingPunct="1"/>
            <a:r>
              <a:rPr lang="en-US" sz="2000" smtClean="0"/>
              <a:t>Senators can speak as long as they want</a:t>
            </a:r>
          </a:p>
          <a:p>
            <a:pPr lvl="1" eaLnBrk="1" hangingPunct="1"/>
            <a:r>
              <a:rPr lang="en-US" sz="1500" smtClean="0"/>
              <a:t>Remarks need not be relevant</a:t>
            </a:r>
          </a:p>
          <a:p>
            <a:pPr lvl="1" eaLnBrk="1" hangingPunct="1"/>
            <a:r>
              <a:rPr lang="en-US" sz="1500" smtClean="0"/>
              <a:t>Anyone can offer an Amendment at anytime</a:t>
            </a:r>
          </a:p>
          <a:p>
            <a:pPr lvl="2" eaLnBrk="1" hangingPunct="1"/>
            <a:r>
              <a:rPr lang="en-US" sz="1100" smtClean="0"/>
              <a:t>Amendments need not be germane</a:t>
            </a:r>
          </a:p>
          <a:p>
            <a:pPr lvl="2" eaLnBrk="1" hangingPunct="1"/>
            <a:r>
              <a:rPr lang="en-US" sz="1100" smtClean="0"/>
              <a:t>Often had many riders</a:t>
            </a:r>
          </a:p>
          <a:p>
            <a:pPr eaLnBrk="1" hangingPunct="1"/>
            <a:r>
              <a:rPr lang="en-US" sz="2000" smtClean="0"/>
              <a:t>No Committee of the Whole</a:t>
            </a:r>
          </a:p>
          <a:p>
            <a:pPr eaLnBrk="1" hangingPunct="1"/>
            <a:r>
              <a:rPr lang="en-US" sz="2000" smtClean="0"/>
              <a:t>If house has passed a bill, Committee hearing can be waived in Senate</a:t>
            </a:r>
          </a:p>
          <a:p>
            <a:pPr eaLnBrk="1" hangingPunct="1"/>
            <a:r>
              <a:rPr lang="en-US" sz="2000" smtClean="0"/>
              <a:t>Senate Filibuster- time staller</a:t>
            </a:r>
          </a:p>
        </p:txBody>
      </p:sp>
      <p:sp>
        <p:nvSpPr>
          <p:cNvPr id="25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#3: Floor Debate</a:t>
            </a:r>
          </a:p>
        </p:txBody>
      </p:sp>
      <p:pic>
        <p:nvPicPr>
          <p:cNvPr id="2560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800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Step #3: Floor Debate</a:t>
            </a:r>
            <a:endParaRPr lang="en-US" dirty="0"/>
          </a:p>
        </p:txBody>
      </p:sp>
      <p:sp>
        <p:nvSpPr>
          <p:cNvPr id="26627" name="Tex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02225"/>
          </a:xfrm>
        </p:spPr>
        <p:txBody>
          <a:bodyPr/>
          <a:lstStyle/>
          <a:p>
            <a:pPr eaLnBrk="1" hangingPunct="1"/>
            <a:r>
              <a:rPr lang="en-US" smtClean="0"/>
              <a:t>THE SENATE (continued)</a:t>
            </a:r>
          </a:p>
          <a:p>
            <a:pPr lvl="1" eaLnBrk="1" hangingPunct="1"/>
            <a:r>
              <a:rPr lang="en-US" b="1" u="sng" smtClean="0"/>
              <a:t>Filibuster </a:t>
            </a:r>
            <a:r>
              <a:rPr lang="en-US" smtClean="0"/>
              <a:t>-</a:t>
            </a:r>
            <a:r>
              <a:rPr lang="en-US" sz="2000" smtClean="0"/>
              <a:t>The use of obstructionist tactics, especially prolonged speechmaking, for the purpose of delaying legislative action.</a:t>
            </a:r>
          </a:p>
          <a:p>
            <a:pPr lvl="2" eaLnBrk="1" hangingPunct="1"/>
            <a:r>
              <a:rPr lang="en-US" sz="1400" smtClean="0">
                <a:hlinkClick r:id="rId3" tooltip="Strom Thurmond"/>
              </a:rPr>
              <a:t>Strom Thurmond</a:t>
            </a:r>
            <a:r>
              <a:rPr lang="en-US" sz="1400" smtClean="0"/>
              <a:t> </a:t>
            </a:r>
          </a:p>
          <a:p>
            <a:pPr lvl="3" eaLnBrk="1" hangingPunct="1"/>
            <a:r>
              <a:rPr lang="en-US" sz="1600" smtClean="0"/>
              <a:t>set a record in 1957 by filibustering the </a:t>
            </a:r>
            <a:r>
              <a:rPr lang="en-US" sz="1600" smtClean="0">
                <a:hlinkClick r:id="rId4" tooltip="Civil Rights Act of 1957"/>
              </a:rPr>
              <a:t>Civil Rights Act of 1957</a:t>
            </a:r>
            <a:r>
              <a:rPr lang="en-US" sz="1600" smtClean="0"/>
              <a:t> for 24 hours and 18 minutes, although the bill ultimately passed. Thurmond broke the previous record of 22 hours and 26 minutes set by </a:t>
            </a:r>
            <a:r>
              <a:rPr lang="en-US" sz="1600" smtClean="0">
                <a:hlinkClick r:id="rId5" tooltip="Wayne Morse"/>
              </a:rPr>
              <a:t>Wayne Morse</a:t>
            </a:r>
            <a:r>
              <a:rPr lang="en-US" sz="1600" smtClean="0"/>
              <a:t> (I-OR) in 1953 protesting the Tidelands Oil legislation.</a:t>
            </a:r>
          </a:p>
          <a:p>
            <a:pPr lvl="3" eaLnBrk="1" hangingPunct="1"/>
            <a:r>
              <a:rPr lang="en-US" sz="1600" smtClean="0"/>
              <a:t>Visited a steam room before his filibuster in order to dehydrate himself so he could drink without urinating. An aide stood by in the cloakroom with a pail in case of emergency.“</a:t>
            </a:r>
          </a:p>
          <a:p>
            <a:pPr lvl="1" eaLnBrk="1" hangingPunct="1"/>
            <a:r>
              <a:rPr lang="en-US" sz="1800" b="1" u="sng" smtClean="0"/>
              <a:t>Cloture Rule- </a:t>
            </a:r>
            <a:r>
              <a:rPr lang="en-US" sz="1800" smtClean="0"/>
              <a:t>parliamentary procedure by which debate is ended and an immediate vote is taken on the matter under discussion. </a:t>
            </a:r>
          </a:p>
          <a:p>
            <a:pPr lvl="2" eaLnBrk="1" hangingPunct="1"/>
            <a:r>
              <a:rPr lang="en-US" sz="1600" smtClean="0"/>
              <a:t>Requires 16 Senators for petition</a:t>
            </a:r>
          </a:p>
          <a:p>
            <a:pPr lvl="2" eaLnBrk="1" hangingPunct="1"/>
            <a:r>
              <a:rPr lang="en-US" sz="1600" smtClean="0"/>
              <a:t>Motion is voted on 2 days after petition is introduced</a:t>
            </a:r>
          </a:p>
          <a:p>
            <a:pPr lvl="2" eaLnBrk="1" hangingPunct="1"/>
            <a:r>
              <a:rPr lang="en-US" sz="1600" smtClean="0"/>
              <a:t>To pass, 3/5  of Senate membership is needed- 60 Senators</a:t>
            </a:r>
          </a:p>
          <a:p>
            <a:pPr lvl="2" eaLnBrk="1" hangingPunct="1"/>
            <a:r>
              <a:rPr lang="en-US" sz="1600" smtClean="0"/>
              <a:t>If passed, each Senator is limited to 1 hour of debate</a:t>
            </a:r>
          </a:p>
          <a:p>
            <a:pPr lvl="2" eaLnBrk="1" hangingPunct="1"/>
            <a:r>
              <a:rPr lang="en-US" sz="1600" smtClean="0"/>
              <a:t>After that, total debate can only = 100 hours (including role call)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sz="1600" smtClean="0"/>
          </a:p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6628" name="Picture 2" descr="Strom Thurmond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5334000"/>
            <a:ext cx="7588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9600" y="5334000"/>
            <a:ext cx="566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9"/>
          <p:cNvSpPr txBox="1">
            <a:spLocks noChangeArrowheads="1"/>
          </p:cNvSpPr>
          <p:nvPr/>
        </p:nvSpPr>
        <p:spPr bwMode="auto">
          <a:xfrm>
            <a:off x="7696200" y="5638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4117975" cy="758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Step #4 Voting</a:t>
            </a:r>
            <a:endParaRPr lang="en-US" dirty="0"/>
          </a:p>
        </p:txBody>
      </p:sp>
      <p:sp>
        <p:nvSpPr>
          <p:cNvPr id="28675" name="Content Placeholder 6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78425"/>
          </a:xfrm>
        </p:spPr>
        <p:txBody>
          <a:bodyPr/>
          <a:lstStyle/>
          <a:p>
            <a:pPr marL="514350" indent="-514350" eaLnBrk="1" hangingPunct="1">
              <a:buFont typeface="Georgia" pitchFamily="18" charset="0"/>
              <a:buAutoNum type="arabicPeriod"/>
            </a:pPr>
            <a:endParaRPr lang="en-US" sz="2000" smtClean="0"/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z="1800" b="1" u="sng" smtClean="0"/>
              <a:t>Voice Vote- </a:t>
            </a:r>
          </a:p>
          <a:p>
            <a:pPr marL="788988" lvl="1" indent="-514350" eaLnBrk="1" hangingPunct="1">
              <a:buFont typeface="Georgia" pitchFamily="18" charset="0"/>
              <a:buAutoNum type="alphaLcParenR"/>
            </a:pPr>
            <a:r>
              <a:rPr lang="en-US" sz="1800" smtClean="0"/>
              <a:t>Yea vs Nay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z="1800" b="1" u="sng" smtClean="0"/>
              <a:t>Division (Standing Vote)-</a:t>
            </a:r>
          </a:p>
          <a:p>
            <a:pPr marL="788988" lvl="1" indent="-514350" eaLnBrk="1" hangingPunct="1">
              <a:buFont typeface="Georgia" pitchFamily="18" charset="0"/>
              <a:buAutoNum type="alphaLcParenR"/>
            </a:pPr>
            <a:r>
              <a:rPr lang="en-US" sz="1800" smtClean="0"/>
              <a:t>Stand and be counted</a:t>
            </a:r>
          </a:p>
          <a:p>
            <a:pPr marL="788988" lvl="1" indent="-514350" eaLnBrk="1" hangingPunct="1">
              <a:buFont typeface="Wingdings" pitchFamily="2" charset="2"/>
              <a:buNone/>
            </a:pPr>
            <a:r>
              <a:rPr lang="en-US" sz="1800" smtClean="0"/>
              <a:t>(in both, members names are not recorded)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z="1800" b="1" u="sng" smtClean="0"/>
              <a:t>Teller Vote- </a:t>
            </a:r>
          </a:p>
          <a:p>
            <a:pPr marL="788988" lvl="1" indent="-514350" eaLnBrk="1" hangingPunct="1">
              <a:buFont typeface="Georgia" pitchFamily="18" charset="0"/>
              <a:buAutoNum type="alphaLcParenR"/>
            </a:pPr>
            <a:r>
              <a:rPr lang="en-US" sz="1800" smtClean="0"/>
              <a:t>the members pass between two tellers..yeas first, nays second</a:t>
            </a:r>
          </a:p>
          <a:p>
            <a:pPr marL="788988" lvl="1" indent="-514350" eaLnBrk="1" hangingPunct="1">
              <a:buFont typeface="Georgia" pitchFamily="18" charset="0"/>
              <a:buAutoNum type="alphaLcParenR"/>
            </a:pPr>
            <a:r>
              <a:rPr lang="en-US" sz="1800" smtClean="0"/>
              <a:t>Usually recorded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z="1800" b="1" u="sng" smtClean="0"/>
              <a:t>Role Call Vote-</a:t>
            </a:r>
          </a:p>
          <a:p>
            <a:pPr marL="788988" lvl="1" indent="-514350" eaLnBrk="1" hangingPunct="1">
              <a:buFont typeface="Georgia" pitchFamily="18" charset="0"/>
              <a:buAutoNum type="alphaLcParenR"/>
            </a:pPr>
            <a:r>
              <a:rPr lang="en-US" sz="1800" smtClean="0"/>
              <a:t>Yea or Nay to people’s names</a:t>
            </a:r>
          </a:p>
          <a:p>
            <a:pPr marL="788988" lvl="1" indent="-514350" eaLnBrk="1" hangingPunct="1">
              <a:buFont typeface="Georgia" pitchFamily="18" charset="0"/>
              <a:buAutoNum type="alphaLcParenR"/>
            </a:pPr>
            <a:r>
              <a:rPr lang="en-US" sz="1800" smtClean="0"/>
              <a:t>Can be done at the request of 1/5 of reps present</a:t>
            </a:r>
          </a:p>
          <a:p>
            <a:pPr marL="514350" indent="-514350" eaLnBrk="1" hangingPunct="1"/>
            <a:r>
              <a:rPr lang="en-US" smtClean="0"/>
              <a:t>The Senate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en-US" sz="2000" smtClean="0"/>
              <a:t>No teller vote and not electronic counters</a:t>
            </a:r>
          </a:p>
          <a:p>
            <a:pPr marL="788988" lvl="1" indent="-514350"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endParaRPr lang="en-US" smtClean="0">
              <a:solidFill>
                <a:schemeClr val="accent1"/>
              </a:solidFill>
            </a:endParaRPr>
          </a:p>
          <a:p>
            <a:pPr marL="514350" indent="-514350" eaLnBrk="1" hangingPunct="1">
              <a:buFont typeface="Georgia" pitchFamily="18" charset="0"/>
              <a:buAutoNum type="arabicPeriod"/>
            </a:pPr>
            <a:endParaRPr lang="en-US" smtClean="0"/>
          </a:p>
        </p:txBody>
      </p:sp>
      <p:sp>
        <p:nvSpPr>
          <p:cNvPr id="28676" name="Text Placeholder 5"/>
          <p:cNvSpPr>
            <a:spLocks noGrp="1"/>
          </p:cNvSpPr>
          <p:nvPr>
            <p:ph type="body" idx="4294967295"/>
          </p:nvPr>
        </p:nvSpPr>
        <p:spPr>
          <a:xfrm>
            <a:off x="-609600" y="1447800"/>
            <a:ext cx="4040188" cy="457200"/>
          </a:xfrm>
        </p:spPr>
        <p:txBody>
          <a:bodyPr/>
          <a:lstStyle/>
          <a:p>
            <a:pPr algn="ctr" eaLnBrk="1" hangingPunct="1"/>
            <a:r>
              <a:rPr lang="en-US" smtClean="0"/>
              <a:t>THE HOUSE</a:t>
            </a:r>
          </a:p>
        </p:txBody>
      </p:sp>
      <p:pic>
        <p:nvPicPr>
          <p:cNvPr id="28677" name="Picture 12" descr="http://blog.tmcnet.com/blog/tom-keating/images/im-just-a-b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"/>
            <a:ext cx="152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2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28600"/>
            <a:ext cx="8382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Step #5 (Sometimes): Reconciling Different Bills</a:t>
            </a:r>
            <a:endParaRPr lang="en-US" sz="3000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500" smtClean="0"/>
              <a:t>If a bill passes the house differently in the House than in the Senate, differences must be reconciled. </a:t>
            </a:r>
          </a:p>
          <a:p>
            <a:pPr eaLnBrk="1" hangingPunct="1"/>
            <a:r>
              <a:rPr lang="en-US" sz="2500" smtClean="0"/>
              <a:t>If changes minor, last house may refer back to first house to accept alterations</a:t>
            </a:r>
          </a:p>
          <a:p>
            <a:pPr eaLnBrk="1" hangingPunct="1"/>
            <a:r>
              <a:rPr lang="en-US" sz="2500" smtClean="0"/>
              <a:t>If differences are major, bill goes to </a:t>
            </a:r>
            <a:r>
              <a:rPr lang="en-US" sz="2500" b="1" u="sng" smtClean="0"/>
              <a:t>conference </a:t>
            </a:r>
            <a:r>
              <a:rPr lang="en-US" b="1" u="sng" smtClean="0"/>
              <a:t>committee:</a:t>
            </a:r>
          </a:p>
          <a:p>
            <a:pPr lvl="1" eaLnBrk="1" hangingPunct="1"/>
            <a:r>
              <a:rPr lang="en-US" b="1" smtClean="0"/>
              <a:t>Each house votes to make committee</a:t>
            </a:r>
          </a:p>
          <a:p>
            <a:pPr lvl="1" eaLnBrk="1" hangingPunct="1"/>
            <a:r>
              <a:rPr lang="en-US" b="1" smtClean="0"/>
              <a:t>Members picked by chairperson of the House + Senate Committees that have been handling the bill</a:t>
            </a:r>
          </a:p>
          <a:p>
            <a:pPr lvl="2" eaLnBrk="1" hangingPunct="1"/>
            <a:r>
              <a:rPr lang="en-US" b="1" smtClean="0"/>
              <a:t>3-15 members per house (depending on bill)</a:t>
            </a:r>
          </a:p>
          <a:p>
            <a:pPr lvl="2" eaLnBrk="1" hangingPunct="1"/>
            <a:r>
              <a:rPr lang="en-US" b="1" smtClean="0"/>
              <a:t>Decision must be approved by majority of all members</a:t>
            </a:r>
          </a:p>
          <a:p>
            <a:pPr eaLnBrk="1" hangingPunct="1"/>
            <a:r>
              <a:rPr lang="en-US" sz="2500" b="1" smtClean="0"/>
              <a:t>Bill goes back to each house to accept or reject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800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Step #6: Off To The White House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sz="2100" smtClean="0"/>
              <a:t>If bill is accepted by both houses, goes to President</a:t>
            </a:r>
          </a:p>
          <a:p>
            <a:pPr eaLnBrk="1" hangingPunct="1"/>
            <a:r>
              <a:rPr lang="en-US" sz="2100" smtClean="0"/>
              <a:t>President’s options:</a:t>
            </a:r>
          </a:p>
          <a:p>
            <a:pPr lvl="1" eaLnBrk="1" hangingPunct="1"/>
            <a:r>
              <a:rPr lang="en-US" sz="2100" smtClean="0"/>
              <a:t>Sign or veto</a:t>
            </a:r>
          </a:p>
          <a:p>
            <a:pPr eaLnBrk="1" hangingPunct="1"/>
            <a:r>
              <a:rPr lang="en-US" sz="2100" smtClean="0"/>
              <a:t>If President signs, Bill becomes a law!</a:t>
            </a:r>
          </a:p>
          <a:p>
            <a:pPr eaLnBrk="1" hangingPunct="1"/>
            <a:r>
              <a:rPr lang="en-US" sz="2100" smtClean="0"/>
              <a:t>If President vetos, bill goes back to Congress</a:t>
            </a:r>
          </a:p>
          <a:p>
            <a:pPr lvl="1" eaLnBrk="1" hangingPunct="1"/>
            <a:r>
              <a:rPr lang="en-US" sz="2100" smtClean="0"/>
              <a:t>Congress can override with a 2/3 vote of members present in each house (if quorum exists)</a:t>
            </a:r>
          </a:p>
          <a:p>
            <a:pPr lvl="1" eaLnBrk="1" hangingPunct="1"/>
            <a:r>
              <a:rPr lang="en-US" sz="2100" smtClean="0"/>
              <a:t>Vote must be a roll call</a:t>
            </a:r>
          </a:p>
        </p:txBody>
      </p:sp>
      <p:pic>
        <p:nvPicPr>
          <p:cNvPr id="30725" name="Picture 2" descr="http://www.watchmojo.com/blogs/images/white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2819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4" descr="http://majimbokenya.com/home/wp-content/uploads/2009/01/obama-signing-bi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114800"/>
            <a:ext cx="287813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5181600"/>
            <a:ext cx="3333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Georgia" pitchFamily="18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Who can propose a bill?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multiple referral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a bill better than the traditional way of referring a bill?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discharge petition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useful in speeding things up?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filibuster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cloture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help move things along? 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are the advantages/disadvantages of a teller vote?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Does Congress take too long to accomplish its goal?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067-htw313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"/>
            <a:ext cx="5605463" cy="6262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581400" y="685800"/>
            <a:ext cx="2209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Georgia" pitchFamily="18" charset="0"/>
              </a:rPr>
              <a:t>How A Bill Becomes</a:t>
            </a:r>
          </a:p>
          <a:p>
            <a:pPr algn="ctr"/>
            <a:r>
              <a:rPr lang="en-US" dirty="0">
                <a:latin typeface="Georgia" pitchFamily="18" charset="0"/>
              </a:rPr>
              <a:t>A </a:t>
            </a:r>
          </a:p>
          <a:p>
            <a:pPr algn="ctr"/>
            <a:r>
              <a:rPr lang="en-US" dirty="0">
                <a:latin typeface="Georgia" pitchFamily="18" charset="0"/>
              </a:rPr>
              <a:t>Law</a:t>
            </a:r>
          </a:p>
          <a:p>
            <a:pPr algn="ctr"/>
            <a:r>
              <a:rPr lang="en-US" dirty="0">
                <a:latin typeface="Georgia" pitchFamily="18" charset="0"/>
              </a:rPr>
              <a:t>Overview</a:t>
            </a:r>
          </a:p>
        </p:txBody>
      </p:sp>
      <p:pic>
        <p:nvPicPr>
          <p:cNvPr id="16388" name="Picture 5" descr="http://1.bp.blogspot.com/_bj0fdAQOI98/SYpA4oe6IlI/AAAAAAAAAYg/GNurjIzQBgk/s320/Bil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286000"/>
            <a:ext cx="1284288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http://1.bp.blogspot.com/_bj0fdAQOI98/SYpA4oe6IlI/AAAAAAAAAYg/GNurjIzQBgk/s320/Bi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512" y="1600200"/>
            <a:ext cx="1284288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Step #1: Introducing A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5105400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Anyone may introduce a Bill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Individual citizens, 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Special interest groups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Corporations,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Non-governmental organizations (NGOs)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Only a member of Congress can introduce the bill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A bill can start in either </a:t>
            </a:r>
            <a:r>
              <a:rPr lang="en-US" altLang="en-US" sz="2400" b="1" dirty="0" smtClean="0"/>
              <a:t>House.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/>
              <a:t>2. </a:t>
            </a:r>
            <a:r>
              <a:rPr lang="en-US" dirty="0" smtClean="0"/>
              <a:t>Bill is numbered and sent to a printer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endParaRPr lang="en-US" dirty="0"/>
          </a:p>
        </p:txBody>
      </p:sp>
      <p:pic>
        <p:nvPicPr>
          <p:cNvPr id="17414" name="Picture 4" descr="bd0669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209800"/>
            <a:ext cx="3810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" descr="http://www.schwimmerlegal.com/im%20just%20a%20bi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1325" y="4343400"/>
            <a:ext cx="4873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117975" cy="52578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Types of Bills: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b="1" u="sng" dirty="0" smtClean="0"/>
              <a:t>Public</a:t>
            </a:r>
            <a:r>
              <a:rPr lang="en-US" dirty="0" smtClean="0"/>
              <a:t>- public affairs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b="1" u="sng" dirty="0" smtClean="0"/>
              <a:t>Private</a:t>
            </a:r>
            <a:r>
              <a:rPr lang="en-US" dirty="0" smtClean="0"/>
              <a:t>- 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a person pressing a financial claim against the government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Seeking special permission for something (citizenship)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(once numerous)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Types of Resolutions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b="1" u="sng" dirty="0" smtClean="0"/>
              <a:t>Simple</a:t>
            </a:r>
            <a:r>
              <a:rPr lang="en-US" dirty="0" smtClean="0"/>
              <a:t> (passed by either house)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Example - establishing the rules under which each body will operate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1054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Types of Resolutions (Cont)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400" b="1" dirty="0" smtClean="0">
                <a:solidFill>
                  <a:schemeClr val="accent2"/>
                </a:solidFill>
              </a:rPr>
              <a:t>b) </a:t>
            </a:r>
            <a:r>
              <a:rPr lang="en-US" b="1" u="sng" dirty="0" smtClean="0"/>
              <a:t>Concurrent Resolution-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Settles housekeeping and procedural matters that impact both houses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Both Simple and Concurrent are not signed by the president and do not have the force of law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400" b="1" dirty="0" smtClean="0">
                <a:solidFill>
                  <a:schemeClr val="accent2"/>
                </a:solidFill>
              </a:rPr>
              <a:t>c)  </a:t>
            </a:r>
            <a:r>
              <a:rPr lang="en-US" b="1" u="sng" dirty="0" smtClean="0"/>
              <a:t>Joint Resolutions</a:t>
            </a:r>
            <a:r>
              <a:rPr lang="en-US" dirty="0" smtClean="0"/>
              <a:t>-</a:t>
            </a:r>
          </a:p>
          <a:p>
            <a:pPr marL="100584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Requires approval of both houses + the signature of the President</a:t>
            </a:r>
          </a:p>
          <a:p>
            <a:pPr marL="128016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lphaLcParenR"/>
              <a:defRPr/>
            </a:pPr>
            <a:r>
              <a:rPr lang="en-US" dirty="0" smtClean="0"/>
              <a:t>Essentially, same as law</a:t>
            </a:r>
          </a:p>
          <a:p>
            <a:pPr marL="128016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lphaLcParenR"/>
              <a:defRPr/>
            </a:pPr>
            <a:r>
              <a:rPr lang="en-US" dirty="0" smtClean="0"/>
              <a:t>Often used to propose constitutional amendments…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shade val="75000"/>
                  </a:schemeClr>
                </a:solidFill>
              </a:rPr>
              <a:t>Step #1: Introducing A Bill</a:t>
            </a:r>
            <a:br>
              <a:rPr lang="en-US" dirty="0" smtClean="0">
                <a:solidFill>
                  <a:schemeClr val="accent3">
                    <a:shade val="75000"/>
                  </a:schemeClr>
                </a:solidFill>
              </a:rPr>
            </a:br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800"/>
            <a:ext cx="200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Step #2: Study By Committee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4038600" cy="44196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Bill referred to a committee by either;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Speaker of the House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Presiding officer of the Senate</a:t>
            </a:r>
          </a:p>
        </p:txBody>
      </p:sp>
      <p:pic>
        <p:nvPicPr>
          <p:cNvPr id="20485" name="Picture 16" descr="http://www.americanrhetoric.com/images/thankyouforsmokingcongres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76400"/>
            <a:ext cx="29019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8" descr="http://img.timeinc.net/time/daily/2008/0801/senate_committee_01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8763" y="3886200"/>
            <a:ext cx="3195637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1" descr="http://1.bp.blogspot.com/_bj0fdAQOI98/SYpA4oe6IlI/AAAAAAAAAYg/GNurjIzQBgk/s320/Bil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42672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 smtClean="0"/>
              <a:t>Step #2a: Study By Sub-Committee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2. </a:t>
            </a:r>
            <a:r>
              <a:rPr lang="en-US" dirty="0" smtClean="0"/>
              <a:t>Referred to a Sub-committee</a:t>
            </a:r>
          </a:p>
          <a:p>
            <a:pPr lvl="1" eaLnBrk="1" hangingPunct="1"/>
            <a:r>
              <a:rPr lang="en-US" dirty="0" smtClean="0"/>
              <a:t>Sub Committees are the research arm of the larger, Full/Standing Committee</a:t>
            </a:r>
          </a:p>
          <a:p>
            <a:pPr lvl="1" eaLnBrk="1" hangingPunct="1"/>
            <a:r>
              <a:rPr lang="en-US" dirty="0" smtClean="0"/>
              <a:t>Multiple Referral vs. Sequential Referral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21508" name="Picture 2" descr="http://hri2006.org/Committe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648200"/>
            <a:ext cx="240898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9530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happens in a subcommittee?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Witnesses appear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Evidence is taken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Questions are asked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Hearings used to	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Inform members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Permit interest groups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lphaLcParenR"/>
              <a:defRPr/>
            </a:pPr>
            <a:r>
              <a:rPr lang="en-US" dirty="0" smtClean="0"/>
              <a:t>Build public support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hlinkClick r:id="rId4"/>
              </a:rPr>
              <a:t>Sample Testimony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3.</a:t>
            </a:r>
            <a:r>
              <a:rPr lang="en-US" dirty="0" smtClean="0"/>
              <a:t> After hearing, sub-committee  </a:t>
            </a:r>
            <a:r>
              <a:rPr lang="en-US" b="1" dirty="0" smtClean="0"/>
              <a:t>“marks up” bill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b="1" dirty="0" smtClean="0"/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705350"/>
            <a:ext cx="954666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 smtClean="0"/>
              <a:t>Step #2: Study By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600200"/>
            <a:ext cx="4038600" cy="4681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Note about Committees: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Committees may hold bills hostage!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u="sng" dirty="0" smtClean="0">
                <a:solidFill>
                  <a:schemeClr val="accent1"/>
                </a:solidFill>
              </a:rPr>
              <a:t>Discharge Petition 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solidFill>
                  <a:schemeClr val="accent1"/>
                </a:solidFill>
              </a:rPr>
              <a:t>House – 218 signatures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solidFill>
                  <a:schemeClr val="accent1"/>
                </a:solidFill>
              </a:rPr>
              <a:t>Senate – motion 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solidFill>
                  <a:schemeClr val="accent1"/>
                </a:solidFill>
              </a:rPr>
              <a:t>Last 100 years – attempted  800+ times, successful 24 times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7800"/>
            <a:ext cx="4038600" cy="4681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4. </a:t>
            </a:r>
            <a:r>
              <a:rPr lang="en-US" dirty="0" smtClean="0"/>
              <a:t>Back to the Standing Committee for a possible vote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If majority of the committee votes to report a bill out of committee, it goes on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1500" b="1" dirty="0" smtClean="0">
                <a:solidFill>
                  <a:schemeClr val="tx2"/>
                </a:solidFill>
              </a:rPr>
              <a:t>Accompanied by a report that explains: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sz="1500" b="1" dirty="0" smtClean="0"/>
              <a:t>Why the committee favored it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sz="1500" b="1" dirty="0" smtClean="0"/>
              <a:t>Why they wish to see its amendments, if any, adopted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/>
                </a:solidFill>
              </a:rPr>
              <a:t>b) </a:t>
            </a:r>
            <a:r>
              <a:rPr lang="en-US" sz="2100" dirty="0" smtClean="0"/>
              <a:t>If  the committee does not report favorably on the bill, the bill dies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en-US" sz="1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286000" y="5486400"/>
          <a:ext cx="1524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1829714" imgH="968350" progId="">
                  <p:embed/>
                </p:oleObj>
              </mc:Choice>
              <mc:Fallback>
                <p:oleObj name="Clip" r:id="rId4" imgW="1829714" imgH="96835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86400"/>
                        <a:ext cx="1524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http://www.deviantart.com/download/124713712/I__m_just_a_Bill_by_kilroyar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839677"/>
            <a:ext cx="1219200" cy="14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24600" y="3817203"/>
            <a:ext cx="1295400" cy="83099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Georgia" pitchFamily="18" charset="0"/>
              </a:rPr>
              <a:t>Are we done yet? I’m bored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5867400" y="3657600"/>
            <a:ext cx="2133600" cy="1066800"/>
          </a:xfrm>
          <a:prstGeom prst="cloudCallout">
            <a:avLst>
              <a:gd name="adj1" fmla="val -31708"/>
              <a:gd name="adj2" fmla="val 84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Out of Committee…onto Rules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5. </a:t>
            </a:r>
            <a:r>
              <a:rPr lang="en-US" dirty="0" smtClean="0"/>
              <a:t>Bill must be placed on </a:t>
            </a:r>
            <a:r>
              <a:rPr lang="en-US" b="1" u="sng" dirty="0" smtClean="0"/>
              <a:t>calendar</a:t>
            </a:r>
            <a:r>
              <a:rPr lang="en-US" dirty="0" smtClean="0"/>
              <a:t> before it can go before the house again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6.</a:t>
            </a:r>
            <a:r>
              <a:rPr lang="en-US" dirty="0" smtClean="0"/>
              <a:t> Moves onto </a:t>
            </a:r>
            <a:r>
              <a:rPr lang="en-US" b="1" u="sng" dirty="0" smtClean="0"/>
              <a:t>Rules Committee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pic>
        <p:nvPicPr>
          <p:cNvPr id="51202" name="Picture 2" descr="http://blog.tmcnet.com/blog/tom-keating/images/im-just-a-b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733800"/>
            <a:ext cx="3276600" cy="2022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Rules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Adopt a rule to govern the procedures under which the bill will be considered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u="sng" dirty="0" smtClean="0"/>
              <a:t>Closed Rule</a:t>
            </a:r>
            <a:r>
              <a:rPr lang="en-US" dirty="0" smtClean="0"/>
              <a:t>: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sets strict time limits on debate 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No new amendments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u="sng" dirty="0" smtClean="0"/>
              <a:t>Open Rule: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Permits amendments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u="sng" dirty="0" smtClean="0"/>
              <a:t>Restrictive Rule: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Permits some amendments but not others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2578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Exceptions to the Rules: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In House:</a:t>
            </a:r>
          </a:p>
          <a:p>
            <a:pPr marL="105156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Member can move that the rules be suspended</a:t>
            </a:r>
          </a:p>
          <a:p>
            <a:pPr marL="105156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A discharge position can be filed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Rules are in place to prevent “riders”</a:t>
            </a:r>
          </a:p>
          <a:p>
            <a:pPr marL="777240" lvl="1" indent="-45720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Provision added to legislation that is not germane to the bill’s purpose</a:t>
            </a:r>
          </a:p>
          <a:p>
            <a:pPr marL="777240" lvl="1" indent="-45720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“Christmas Tree” Bill</a:t>
            </a:r>
          </a:p>
        </p:txBody>
      </p:sp>
      <p:pic>
        <p:nvPicPr>
          <p:cNvPr id="24581" name="Picture 2" descr="http://www.easyhealth.org.uk/cmsimages/rules_1668_166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860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143000"/>
            <a:ext cx="1539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582</TotalTime>
  <Words>1133</Words>
  <Application>Microsoft Office PowerPoint</Application>
  <PresentationFormat>On-screen Show (4:3)</PresentationFormat>
  <Paragraphs>180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Clip</vt:lpstr>
      <vt:lpstr>  How A Bill Becomes A Law</vt:lpstr>
      <vt:lpstr>PowerPoint Presentation</vt:lpstr>
      <vt:lpstr>Step #1: Introducing A Bill</vt:lpstr>
      <vt:lpstr>Step #1: Introducing A Bill </vt:lpstr>
      <vt:lpstr>Step #2: Study By Committee</vt:lpstr>
      <vt:lpstr>Step #2a: Study By Sub-Committee</vt:lpstr>
      <vt:lpstr>Step #2: Study By Committee</vt:lpstr>
      <vt:lpstr>Out of Committee…onto Rules</vt:lpstr>
      <vt:lpstr>Rules Committee</vt:lpstr>
      <vt:lpstr>Step #3: Floor Debate</vt:lpstr>
      <vt:lpstr>Step #3: Floor Debate</vt:lpstr>
      <vt:lpstr>Step #4 Voting</vt:lpstr>
      <vt:lpstr>Step #5 (Sometimes): Reconciling Different Bills</vt:lpstr>
      <vt:lpstr>Step #6: Off To The White House</vt:lpstr>
      <vt:lpstr>Review…</vt:lpstr>
    </vt:vector>
  </TitlesOfParts>
  <Company>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gaa</dc:creator>
  <cp:lastModifiedBy>Amanda Jirka</cp:lastModifiedBy>
  <cp:revision>49</cp:revision>
  <dcterms:created xsi:type="dcterms:W3CDTF">2009-11-23T14:46:26Z</dcterms:created>
  <dcterms:modified xsi:type="dcterms:W3CDTF">2017-10-26T11:46:22Z</dcterms:modified>
</cp:coreProperties>
</file>